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4"/>
  </p:sldMasterIdLst>
  <p:notesMasterIdLst>
    <p:notesMasterId r:id="rId58"/>
  </p:notesMasterIdLst>
  <p:sldIdLst>
    <p:sldId id="256" r:id="rId5"/>
    <p:sldId id="257" r:id="rId6"/>
    <p:sldId id="258" r:id="rId7"/>
    <p:sldId id="259" r:id="rId8"/>
    <p:sldId id="508" r:id="rId9"/>
    <p:sldId id="267" r:id="rId10"/>
    <p:sldId id="509" r:id="rId11"/>
    <p:sldId id="260" r:id="rId12"/>
    <p:sldId id="531" r:id="rId13"/>
    <p:sldId id="527" r:id="rId14"/>
    <p:sldId id="533" r:id="rId15"/>
    <p:sldId id="530" r:id="rId16"/>
    <p:sldId id="630" r:id="rId17"/>
    <p:sldId id="619" r:id="rId18"/>
    <p:sldId id="510" r:id="rId19"/>
    <p:sldId id="261" r:id="rId20"/>
    <p:sldId id="585" r:id="rId21"/>
    <p:sldId id="590" r:id="rId22"/>
    <p:sldId id="631" r:id="rId23"/>
    <p:sldId id="591" r:id="rId24"/>
    <p:sldId id="594" r:id="rId25"/>
    <p:sldId id="596" r:id="rId26"/>
    <p:sldId id="622" r:id="rId27"/>
    <p:sldId id="623" r:id="rId28"/>
    <p:sldId id="625" r:id="rId29"/>
    <p:sldId id="597" r:id="rId30"/>
    <p:sldId id="511" r:id="rId31"/>
    <p:sldId id="262" r:id="rId32"/>
    <p:sldId id="634" r:id="rId33"/>
    <p:sldId id="635" r:id="rId34"/>
    <p:sldId id="649" r:id="rId35"/>
    <p:sldId id="636" r:id="rId36"/>
    <p:sldId id="639" r:id="rId37"/>
    <p:sldId id="642" r:id="rId38"/>
    <p:sldId id="643" r:id="rId39"/>
    <p:sldId id="644" r:id="rId40"/>
    <p:sldId id="645" r:id="rId41"/>
    <p:sldId id="646" r:id="rId42"/>
    <p:sldId id="648" r:id="rId43"/>
    <p:sldId id="647" r:id="rId44"/>
    <p:sldId id="512" r:id="rId45"/>
    <p:sldId id="263" r:id="rId46"/>
    <p:sldId id="586" r:id="rId47"/>
    <p:sldId id="599" r:id="rId48"/>
    <p:sldId id="651" r:id="rId49"/>
    <p:sldId id="600" r:id="rId50"/>
    <p:sldId id="628" r:id="rId51"/>
    <p:sldId id="650" r:id="rId52"/>
    <p:sldId id="629" r:id="rId53"/>
    <p:sldId id="264" r:id="rId54"/>
    <p:sldId id="265" r:id="rId55"/>
    <p:sldId id="266" r:id="rId56"/>
    <p:sldId id="652"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2F0FB-FE39-9BF2-5A5A-DE0BCE394A22}" v="32" dt="2024-09-15T10:32:43.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142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ykoon R.M.S.P it21021602" userId="S::it21021602@my.sliit.lk::ff5e85ec-bd44-4f61-b628-20a186749003" providerId="AD" clId="Web-{D652F0FB-FE39-9BF2-5A5A-DE0BCE394A22}"/>
    <pc:docChg chg="modSld">
      <pc:chgData name="Abeykoon R.M.S.P it21021602" userId="S::it21021602@my.sliit.lk::ff5e85ec-bd44-4f61-b628-20a186749003" providerId="AD" clId="Web-{D652F0FB-FE39-9BF2-5A5A-DE0BCE394A22}" dt="2024-09-15T10:32:43.379" v="30" actId="20577"/>
      <pc:docMkLst>
        <pc:docMk/>
      </pc:docMkLst>
      <pc:sldChg chg="modSp">
        <pc:chgData name="Abeykoon R.M.S.P it21021602" userId="S::it21021602@my.sliit.lk::ff5e85ec-bd44-4f61-b628-20a186749003" providerId="AD" clId="Web-{D652F0FB-FE39-9BF2-5A5A-DE0BCE394A22}" dt="2024-09-15T10:30:50.266" v="10" actId="20577"/>
        <pc:sldMkLst>
          <pc:docMk/>
          <pc:sldMk cId="1027798492" sldId="510"/>
        </pc:sldMkLst>
        <pc:spChg chg="mod">
          <ac:chgData name="Abeykoon R.M.S.P it21021602" userId="S::it21021602@my.sliit.lk::ff5e85ec-bd44-4f61-b628-20a186749003" providerId="AD" clId="Web-{D652F0FB-FE39-9BF2-5A5A-DE0BCE394A22}" dt="2024-09-15T10:30:50.266" v="10" actId="20577"/>
          <ac:spMkLst>
            <pc:docMk/>
            <pc:sldMk cId="1027798492" sldId="510"/>
            <ac:spMk id="2" creationId="{CEDE5E52-4BB8-5F2F-9AB2-B95CF34624CA}"/>
          </ac:spMkLst>
        </pc:spChg>
      </pc:sldChg>
      <pc:sldChg chg="modSp">
        <pc:chgData name="Abeykoon R.M.S.P it21021602" userId="S::it21021602@my.sliit.lk::ff5e85ec-bd44-4f61-b628-20a186749003" providerId="AD" clId="Web-{D652F0FB-FE39-9BF2-5A5A-DE0BCE394A22}" dt="2024-09-15T10:32:43.379" v="30" actId="20577"/>
        <pc:sldMkLst>
          <pc:docMk/>
          <pc:sldMk cId="3210978209" sldId="511"/>
        </pc:sldMkLst>
        <pc:spChg chg="mod">
          <ac:chgData name="Abeykoon R.M.S.P it21021602" userId="S::it21021602@my.sliit.lk::ff5e85ec-bd44-4f61-b628-20a186749003" providerId="AD" clId="Web-{D652F0FB-FE39-9BF2-5A5A-DE0BCE394A22}" dt="2024-09-15T10:32:43.379" v="30" actId="20577"/>
          <ac:spMkLst>
            <pc:docMk/>
            <pc:sldMk cId="3210978209" sldId="511"/>
            <ac:spMk id="2" creationId="{CEDE5E52-4BB8-5F2F-9AB2-B95CF34624C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26.svg"/><Relationship Id="rId9"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26.svg"/><Relationship Id="rId9"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F585FC-592A-4EB9-AFB0-7DF4EA3D15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6BE01C-413F-46BF-A0CE-059DEFCF6B25}">
      <dgm:prSet/>
      <dgm:spPr/>
      <dgm:t>
        <a:bodyPr/>
        <a:lstStyle/>
        <a:p>
          <a:pPr>
            <a:lnSpc>
              <a:spcPct val="100000"/>
            </a:lnSpc>
          </a:pPr>
          <a:r>
            <a:rPr lang="en-US"/>
            <a:t>• Online learning platforms play a critical role in education today.</a:t>
          </a:r>
        </a:p>
      </dgm:t>
    </dgm:pt>
    <dgm:pt modelId="{79479644-6220-44C7-955E-590C459AD914}" type="parTrans" cxnId="{0A8A01E5-40A7-4ADE-86B5-DB14F3709D1A}">
      <dgm:prSet/>
      <dgm:spPr/>
      <dgm:t>
        <a:bodyPr/>
        <a:lstStyle/>
        <a:p>
          <a:endParaRPr lang="en-US"/>
        </a:p>
      </dgm:t>
    </dgm:pt>
    <dgm:pt modelId="{EFFC9F46-A1FC-4AB5-AA6D-EC7C7267AE36}" type="sibTrans" cxnId="{0A8A01E5-40A7-4ADE-86B5-DB14F3709D1A}">
      <dgm:prSet/>
      <dgm:spPr/>
      <dgm:t>
        <a:bodyPr/>
        <a:lstStyle/>
        <a:p>
          <a:pPr>
            <a:lnSpc>
              <a:spcPct val="100000"/>
            </a:lnSpc>
          </a:pPr>
          <a:endParaRPr lang="en-US"/>
        </a:p>
      </dgm:t>
    </dgm:pt>
    <dgm:pt modelId="{91402A2B-7746-4A19-99CE-9B4C279C061E}">
      <dgm:prSet/>
      <dgm:spPr/>
      <dgm:t>
        <a:bodyPr/>
        <a:lstStyle/>
        <a:p>
          <a:pPr>
            <a:lnSpc>
              <a:spcPct val="100000"/>
            </a:lnSpc>
          </a:pPr>
          <a:r>
            <a:rPr lang="en-US"/>
            <a:t>• Most current platforms lack personalization and use static content.</a:t>
          </a:r>
        </a:p>
      </dgm:t>
    </dgm:pt>
    <dgm:pt modelId="{88B41A4F-ED06-48D4-9107-BBFC805DB304}" type="parTrans" cxnId="{1EA4D8D2-BC50-4F69-B350-7E74D108C214}">
      <dgm:prSet/>
      <dgm:spPr/>
      <dgm:t>
        <a:bodyPr/>
        <a:lstStyle/>
        <a:p>
          <a:endParaRPr lang="en-US"/>
        </a:p>
      </dgm:t>
    </dgm:pt>
    <dgm:pt modelId="{A0679C00-4F7C-426C-896E-BCB8F0476BA4}" type="sibTrans" cxnId="{1EA4D8D2-BC50-4F69-B350-7E74D108C214}">
      <dgm:prSet/>
      <dgm:spPr/>
      <dgm:t>
        <a:bodyPr/>
        <a:lstStyle/>
        <a:p>
          <a:pPr>
            <a:lnSpc>
              <a:spcPct val="100000"/>
            </a:lnSpc>
          </a:pPr>
          <a:endParaRPr lang="en-US"/>
        </a:p>
      </dgm:t>
    </dgm:pt>
    <dgm:pt modelId="{57E76183-5C20-4B7D-BBF5-86523FECC16B}">
      <dgm:prSet/>
      <dgm:spPr/>
      <dgm:t>
        <a:bodyPr/>
        <a:lstStyle/>
        <a:p>
          <a:pPr>
            <a:lnSpc>
              <a:spcPct val="100000"/>
            </a:lnSpc>
          </a:pPr>
          <a:r>
            <a:rPr lang="en-US"/>
            <a:t>• LearnPath+ is proposed to provide personalized learning using machine learning.</a:t>
          </a:r>
        </a:p>
      </dgm:t>
    </dgm:pt>
    <dgm:pt modelId="{E9C65066-E5D0-48D9-BD55-38F682CC5C48}" type="parTrans" cxnId="{8BB5264C-5C26-4BC4-86E1-FF7E0672E817}">
      <dgm:prSet/>
      <dgm:spPr/>
      <dgm:t>
        <a:bodyPr/>
        <a:lstStyle/>
        <a:p>
          <a:endParaRPr lang="en-US"/>
        </a:p>
      </dgm:t>
    </dgm:pt>
    <dgm:pt modelId="{FE48EBA1-7C1B-44FC-A690-7514A34C6E03}" type="sibTrans" cxnId="{8BB5264C-5C26-4BC4-86E1-FF7E0672E817}">
      <dgm:prSet/>
      <dgm:spPr/>
      <dgm:t>
        <a:bodyPr/>
        <a:lstStyle/>
        <a:p>
          <a:endParaRPr lang="en-US"/>
        </a:p>
      </dgm:t>
    </dgm:pt>
    <dgm:pt modelId="{20124AD0-BD8F-4386-97A8-A7FE76FBB87C}" type="pres">
      <dgm:prSet presAssocID="{B9F585FC-592A-4EB9-AFB0-7DF4EA3D1577}" presName="root" presStyleCnt="0">
        <dgm:presLayoutVars>
          <dgm:dir/>
          <dgm:resizeHandles val="exact"/>
        </dgm:presLayoutVars>
      </dgm:prSet>
      <dgm:spPr/>
    </dgm:pt>
    <dgm:pt modelId="{3A374F7B-0DB0-4367-B9BB-886868A252A3}" type="pres">
      <dgm:prSet presAssocID="{396BE01C-413F-46BF-A0CE-059DEFCF6B25}" presName="compNode" presStyleCnt="0"/>
      <dgm:spPr/>
    </dgm:pt>
    <dgm:pt modelId="{D4FC3B0D-CF3B-4B1F-95DC-A35BE1D1D27E}" type="pres">
      <dgm:prSet presAssocID="{396BE01C-413F-46BF-A0CE-059DEFCF6B25}" presName="bgRect" presStyleLbl="bgShp" presStyleIdx="0" presStyleCnt="3"/>
      <dgm:spPr/>
    </dgm:pt>
    <dgm:pt modelId="{742554CE-CE87-4B4B-ABA4-38401AD79F72}" type="pres">
      <dgm:prSet presAssocID="{396BE01C-413F-46BF-A0CE-059DEFCF6B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53C55BB-2CCC-4CEA-A218-6DD9CEFD75C3}" type="pres">
      <dgm:prSet presAssocID="{396BE01C-413F-46BF-A0CE-059DEFCF6B25}" presName="spaceRect" presStyleCnt="0"/>
      <dgm:spPr/>
    </dgm:pt>
    <dgm:pt modelId="{1C163E97-6B59-471B-B1C4-DFFDE31FD3F4}" type="pres">
      <dgm:prSet presAssocID="{396BE01C-413F-46BF-A0CE-059DEFCF6B25}" presName="parTx" presStyleLbl="revTx" presStyleIdx="0" presStyleCnt="3">
        <dgm:presLayoutVars>
          <dgm:chMax val="0"/>
          <dgm:chPref val="0"/>
        </dgm:presLayoutVars>
      </dgm:prSet>
      <dgm:spPr/>
    </dgm:pt>
    <dgm:pt modelId="{5733858F-D2B7-4B9A-8A8C-C35EC0F5513E}" type="pres">
      <dgm:prSet presAssocID="{EFFC9F46-A1FC-4AB5-AA6D-EC7C7267AE36}" presName="sibTrans" presStyleCnt="0"/>
      <dgm:spPr/>
    </dgm:pt>
    <dgm:pt modelId="{EA24D45B-3B32-461F-988D-30B6312F1205}" type="pres">
      <dgm:prSet presAssocID="{91402A2B-7746-4A19-99CE-9B4C279C061E}" presName="compNode" presStyleCnt="0"/>
      <dgm:spPr/>
    </dgm:pt>
    <dgm:pt modelId="{607C022A-69A3-4EBF-8665-1E719D391BD8}" type="pres">
      <dgm:prSet presAssocID="{91402A2B-7746-4A19-99CE-9B4C279C061E}" presName="bgRect" presStyleLbl="bgShp" presStyleIdx="1" presStyleCnt="3"/>
      <dgm:spPr/>
    </dgm:pt>
    <dgm:pt modelId="{80AE2346-C49B-4CB8-BBAD-D123DACA5E9B}" type="pres">
      <dgm:prSet presAssocID="{91402A2B-7746-4A19-99CE-9B4C279C06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et"/>
        </a:ext>
      </dgm:extLst>
    </dgm:pt>
    <dgm:pt modelId="{BBAAF4A7-C49F-465B-AEC3-19461C87A7B6}" type="pres">
      <dgm:prSet presAssocID="{91402A2B-7746-4A19-99CE-9B4C279C061E}" presName="spaceRect" presStyleCnt="0"/>
      <dgm:spPr/>
    </dgm:pt>
    <dgm:pt modelId="{892E47C5-1D53-4CBA-BA47-B0EB7CD385B5}" type="pres">
      <dgm:prSet presAssocID="{91402A2B-7746-4A19-99CE-9B4C279C061E}" presName="parTx" presStyleLbl="revTx" presStyleIdx="1" presStyleCnt="3">
        <dgm:presLayoutVars>
          <dgm:chMax val="0"/>
          <dgm:chPref val="0"/>
        </dgm:presLayoutVars>
      </dgm:prSet>
      <dgm:spPr/>
    </dgm:pt>
    <dgm:pt modelId="{BA1EF2A8-FC24-49EF-A7D7-A1ECA383A88B}" type="pres">
      <dgm:prSet presAssocID="{A0679C00-4F7C-426C-896E-BCB8F0476BA4}" presName="sibTrans" presStyleCnt="0"/>
      <dgm:spPr/>
    </dgm:pt>
    <dgm:pt modelId="{95E2A81D-3217-469F-B316-8965EA2F72FF}" type="pres">
      <dgm:prSet presAssocID="{57E76183-5C20-4B7D-BBF5-86523FECC16B}" presName="compNode" presStyleCnt="0"/>
      <dgm:spPr/>
    </dgm:pt>
    <dgm:pt modelId="{6A3B7DC8-116F-4A49-90A9-42222921034A}" type="pres">
      <dgm:prSet presAssocID="{57E76183-5C20-4B7D-BBF5-86523FECC16B}" presName="bgRect" presStyleLbl="bgShp" presStyleIdx="2" presStyleCnt="3"/>
      <dgm:spPr/>
    </dgm:pt>
    <dgm:pt modelId="{F8C4B9A9-898F-4569-A5DC-1E974974885E}" type="pres">
      <dgm:prSet presAssocID="{57E76183-5C20-4B7D-BBF5-86523FECC1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725D099-161C-4F71-9624-BCCC3F332AAD}" type="pres">
      <dgm:prSet presAssocID="{57E76183-5C20-4B7D-BBF5-86523FECC16B}" presName="spaceRect" presStyleCnt="0"/>
      <dgm:spPr/>
    </dgm:pt>
    <dgm:pt modelId="{8A19C160-5CA4-4EC8-9668-1F4E02DD5E68}" type="pres">
      <dgm:prSet presAssocID="{57E76183-5C20-4B7D-BBF5-86523FECC16B}" presName="parTx" presStyleLbl="revTx" presStyleIdx="2" presStyleCnt="3">
        <dgm:presLayoutVars>
          <dgm:chMax val="0"/>
          <dgm:chPref val="0"/>
        </dgm:presLayoutVars>
      </dgm:prSet>
      <dgm:spPr/>
    </dgm:pt>
  </dgm:ptLst>
  <dgm:cxnLst>
    <dgm:cxn modelId="{C14CE40B-C80A-4275-A1D0-BC1AAC1D811F}" type="presOf" srcId="{396BE01C-413F-46BF-A0CE-059DEFCF6B25}" destId="{1C163E97-6B59-471B-B1C4-DFFDE31FD3F4}" srcOrd="0" destOrd="0" presId="urn:microsoft.com/office/officeart/2018/2/layout/IconVerticalSolidList"/>
    <dgm:cxn modelId="{866CDE0D-66DC-4436-944A-3AE8AAD82B0F}" type="presOf" srcId="{91402A2B-7746-4A19-99CE-9B4C279C061E}" destId="{892E47C5-1D53-4CBA-BA47-B0EB7CD385B5}" srcOrd="0" destOrd="0" presId="urn:microsoft.com/office/officeart/2018/2/layout/IconVerticalSolidList"/>
    <dgm:cxn modelId="{9975C369-B974-40CE-A3F2-3DE302F4B7B5}" type="presOf" srcId="{57E76183-5C20-4B7D-BBF5-86523FECC16B}" destId="{8A19C160-5CA4-4EC8-9668-1F4E02DD5E68}" srcOrd="0" destOrd="0" presId="urn:microsoft.com/office/officeart/2018/2/layout/IconVerticalSolidList"/>
    <dgm:cxn modelId="{8BB5264C-5C26-4BC4-86E1-FF7E0672E817}" srcId="{B9F585FC-592A-4EB9-AFB0-7DF4EA3D1577}" destId="{57E76183-5C20-4B7D-BBF5-86523FECC16B}" srcOrd="2" destOrd="0" parTransId="{E9C65066-E5D0-48D9-BD55-38F682CC5C48}" sibTransId="{FE48EBA1-7C1B-44FC-A690-7514A34C6E03}"/>
    <dgm:cxn modelId="{9E3F3BCD-CAA5-4948-9D5C-2536335971F5}" type="presOf" srcId="{B9F585FC-592A-4EB9-AFB0-7DF4EA3D1577}" destId="{20124AD0-BD8F-4386-97A8-A7FE76FBB87C}" srcOrd="0" destOrd="0" presId="urn:microsoft.com/office/officeart/2018/2/layout/IconVerticalSolidList"/>
    <dgm:cxn modelId="{1EA4D8D2-BC50-4F69-B350-7E74D108C214}" srcId="{B9F585FC-592A-4EB9-AFB0-7DF4EA3D1577}" destId="{91402A2B-7746-4A19-99CE-9B4C279C061E}" srcOrd="1" destOrd="0" parTransId="{88B41A4F-ED06-48D4-9107-BBFC805DB304}" sibTransId="{A0679C00-4F7C-426C-896E-BCB8F0476BA4}"/>
    <dgm:cxn modelId="{0A8A01E5-40A7-4ADE-86B5-DB14F3709D1A}" srcId="{B9F585FC-592A-4EB9-AFB0-7DF4EA3D1577}" destId="{396BE01C-413F-46BF-A0CE-059DEFCF6B25}" srcOrd="0" destOrd="0" parTransId="{79479644-6220-44C7-955E-590C459AD914}" sibTransId="{EFFC9F46-A1FC-4AB5-AA6D-EC7C7267AE36}"/>
    <dgm:cxn modelId="{29568143-51D5-4DC1-9E21-8334B346CDF1}" type="presParOf" srcId="{20124AD0-BD8F-4386-97A8-A7FE76FBB87C}" destId="{3A374F7B-0DB0-4367-B9BB-886868A252A3}" srcOrd="0" destOrd="0" presId="urn:microsoft.com/office/officeart/2018/2/layout/IconVerticalSolidList"/>
    <dgm:cxn modelId="{D318DC2C-31FD-459F-A889-1F4EC45757C3}" type="presParOf" srcId="{3A374F7B-0DB0-4367-B9BB-886868A252A3}" destId="{D4FC3B0D-CF3B-4B1F-95DC-A35BE1D1D27E}" srcOrd="0" destOrd="0" presId="urn:microsoft.com/office/officeart/2018/2/layout/IconVerticalSolidList"/>
    <dgm:cxn modelId="{DB94FE09-6770-4AFF-B943-90E757A6C479}" type="presParOf" srcId="{3A374F7B-0DB0-4367-B9BB-886868A252A3}" destId="{742554CE-CE87-4B4B-ABA4-38401AD79F72}" srcOrd="1" destOrd="0" presId="urn:microsoft.com/office/officeart/2018/2/layout/IconVerticalSolidList"/>
    <dgm:cxn modelId="{289D784E-3D5E-43C0-8545-A2F1F5706758}" type="presParOf" srcId="{3A374F7B-0DB0-4367-B9BB-886868A252A3}" destId="{553C55BB-2CCC-4CEA-A218-6DD9CEFD75C3}" srcOrd="2" destOrd="0" presId="urn:microsoft.com/office/officeart/2018/2/layout/IconVerticalSolidList"/>
    <dgm:cxn modelId="{92B123BA-2146-4302-81ED-FEDBE1EE8C53}" type="presParOf" srcId="{3A374F7B-0DB0-4367-B9BB-886868A252A3}" destId="{1C163E97-6B59-471B-B1C4-DFFDE31FD3F4}" srcOrd="3" destOrd="0" presId="urn:microsoft.com/office/officeart/2018/2/layout/IconVerticalSolidList"/>
    <dgm:cxn modelId="{62BEBA35-0A09-48CC-BB75-B28281E15941}" type="presParOf" srcId="{20124AD0-BD8F-4386-97A8-A7FE76FBB87C}" destId="{5733858F-D2B7-4B9A-8A8C-C35EC0F5513E}" srcOrd="1" destOrd="0" presId="urn:microsoft.com/office/officeart/2018/2/layout/IconVerticalSolidList"/>
    <dgm:cxn modelId="{3FFB5517-D359-4A9B-AA96-E587F4756C02}" type="presParOf" srcId="{20124AD0-BD8F-4386-97A8-A7FE76FBB87C}" destId="{EA24D45B-3B32-461F-988D-30B6312F1205}" srcOrd="2" destOrd="0" presId="urn:microsoft.com/office/officeart/2018/2/layout/IconVerticalSolidList"/>
    <dgm:cxn modelId="{EF18DDE6-D131-4043-9BD3-33A0B60E809A}" type="presParOf" srcId="{EA24D45B-3B32-461F-988D-30B6312F1205}" destId="{607C022A-69A3-4EBF-8665-1E719D391BD8}" srcOrd="0" destOrd="0" presId="urn:microsoft.com/office/officeart/2018/2/layout/IconVerticalSolidList"/>
    <dgm:cxn modelId="{A0C97101-4AB2-46DA-AA0A-1CFA26DBCFC1}" type="presParOf" srcId="{EA24D45B-3B32-461F-988D-30B6312F1205}" destId="{80AE2346-C49B-4CB8-BBAD-D123DACA5E9B}" srcOrd="1" destOrd="0" presId="urn:microsoft.com/office/officeart/2018/2/layout/IconVerticalSolidList"/>
    <dgm:cxn modelId="{A371AD3A-B7B1-4A92-8DD5-67F67BD77234}" type="presParOf" srcId="{EA24D45B-3B32-461F-988D-30B6312F1205}" destId="{BBAAF4A7-C49F-465B-AEC3-19461C87A7B6}" srcOrd="2" destOrd="0" presId="urn:microsoft.com/office/officeart/2018/2/layout/IconVerticalSolidList"/>
    <dgm:cxn modelId="{3F3386AC-E075-4885-88A7-1CC82F7BE204}" type="presParOf" srcId="{EA24D45B-3B32-461F-988D-30B6312F1205}" destId="{892E47C5-1D53-4CBA-BA47-B0EB7CD385B5}" srcOrd="3" destOrd="0" presId="urn:microsoft.com/office/officeart/2018/2/layout/IconVerticalSolidList"/>
    <dgm:cxn modelId="{1CC011EA-64AA-4EC6-A39A-32D1604C64FC}" type="presParOf" srcId="{20124AD0-BD8F-4386-97A8-A7FE76FBB87C}" destId="{BA1EF2A8-FC24-49EF-A7D7-A1ECA383A88B}" srcOrd="3" destOrd="0" presId="urn:microsoft.com/office/officeart/2018/2/layout/IconVerticalSolidList"/>
    <dgm:cxn modelId="{DA22C877-7C1B-420C-AEE7-4E226EB328BC}" type="presParOf" srcId="{20124AD0-BD8F-4386-97A8-A7FE76FBB87C}" destId="{95E2A81D-3217-469F-B316-8965EA2F72FF}" srcOrd="4" destOrd="0" presId="urn:microsoft.com/office/officeart/2018/2/layout/IconVerticalSolidList"/>
    <dgm:cxn modelId="{F34324B5-095A-43ED-998A-782190703128}" type="presParOf" srcId="{95E2A81D-3217-469F-B316-8965EA2F72FF}" destId="{6A3B7DC8-116F-4A49-90A9-42222921034A}" srcOrd="0" destOrd="0" presId="urn:microsoft.com/office/officeart/2018/2/layout/IconVerticalSolidList"/>
    <dgm:cxn modelId="{C78443EE-F3A8-484C-82B1-C5962F4C0600}" type="presParOf" srcId="{95E2A81D-3217-469F-B316-8965EA2F72FF}" destId="{F8C4B9A9-898F-4569-A5DC-1E974974885E}" srcOrd="1" destOrd="0" presId="urn:microsoft.com/office/officeart/2018/2/layout/IconVerticalSolidList"/>
    <dgm:cxn modelId="{8183B200-6BCF-458F-8426-B15008615D6C}" type="presParOf" srcId="{95E2A81D-3217-469F-B316-8965EA2F72FF}" destId="{3725D099-161C-4F71-9624-BCCC3F332AAD}" srcOrd="2" destOrd="0" presId="urn:microsoft.com/office/officeart/2018/2/layout/IconVerticalSolidList"/>
    <dgm:cxn modelId="{D3BAB07C-14D6-4029-96A3-46739EC31C58}" type="presParOf" srcId="{95E2A81D-3217-469F-B316-8965EA2F72FF}" destId="{8A19C160-5CA4-4EC8-9668-1F4E02DD5E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91CBD8-EAF4-4AA4-9EFE-DAF550111E91}"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D45D4CC4-7DBD-425D-8EA2-13C351255033}">
      <dgm:prSet/>
      <dgm:spPr/>
      <dgm:t>
        <a:bodyPr/>
        <a:lstStyle/>
        <a:p>
          <a:r>
            <a:rPr lang="en-US"/>
            <a:t>1. Create personalized learning paths using machine learning.</a:t>
          </a:r>
        </a:p>
      </dgm:t>
    </dgm:pt>
    <dgm:pt modelId="{23B47311-D8D4-4944-9C72-FE46427176B8}" type="parTrans" cxnId="{EBBFCBD7-E358-4137-84CE-F84D0C56054E}">
      <dgm:prSet/>
      <dgm:spPr/>
      <dgm:t>
        <a:bodyPr/>
        <a:lstStyle/>
        <a:p>
          <a:endParaRPr lang="en-US"/>
        </a:p>
      </dgm:t>
    </dgm:pt>
    <dgm:pt modelId="{5DAB83C3-5B92-4669-BC46-922538F0E0A4}" type="sibTrans" cxnId="{EBBFCBD7-E358-4137-84CE-F84D0C56054E}">
      <dgm:prSet phldrT="1" phldr="0"/>
      <dgm:spPr/>
      <dgm:t>
        <a:bodyPr/>
        <a:lstStyle/>
        <a:p>
          <a:r>
            <a:rPr lang="en-US"/>
            <a:t>1</a:t>
          </a:r>
        </a:p>
      </dgm:t>
    </dgm:pt>
    <dgm:pt modelId="{7398C4A9-4D63-433D-A10F-3DF175A2E70E}">
      <dgm:prSet/>
      <dgm:spPr/>
      <dgm:t>
        <a:bodyPr/>
        <a:lstStyle/>
        <a:p>
          <a:r>
            <a:rPr lang="en-US"/>
            <a:t>2. Enhance user engagement, retention, and satisfaction.</a:t>
          </a:r>
        </a:p>
      </dgm:t>
    </dgm:pt>
    <dgm:pt modelId="{501833FD-2601-43C1-8E77-6A0E48A846C3}" type="parTrans" cxnId="{F30B6B88-2604-4F11-97BC-CCF9FEF74D8E}">
      <dgm:prSet/>
      <dgm:spPr/>
      <dgm:t>
        <a:bodyPr/>
        <a:lstStyle/>
        <a:p>
          <a:endParaRPr lang="en-US"/>
        </a:p>
      </dgm:t>
    </dgm:pt>
    <dgm:pt modelId="{6B28EFC5-F5AA-47B7-AAFD-08A7664B6551}" type="sibTrans" cxnId="{F30B6B88-2604-4F11-97BC-CCF9FEF74D8E}">
      <dgm:prSet phldrT="2" phldr="0"/>
      <dgm:spPr/>
      <dgm:t>
        <a:bodyPr/>
        <a:lstStyle/>
        <a:p>
          <a:r>
            <a:rPr lang="en-US"/>
            <a:t>2</a:t>
          </a:r>
        </a:p>
      </dgm:t>
    </dgm:pt>
    <dgm:pt modelId="{EC537526-28A1-4521-8B42-3C0DC51CDC0C}">
      <dgm:prSet/>
      <dgm:spPr/>
      <dgm:t>
        <a:bodyPr/>
        <a:lstStyle/>
        <a:p>
          <a:r>
            <a:rPr lang="en-US"/>
            <a:t>3. Continuously test and adapt the system based on learner feedback.</a:t>
          </a:r>
        </a:p>
      </dgm:t>
    </dgm:pt>
    <dgm:pt modelId="{5258C5D2-C50E-4CA9-8AD4-781304846C2B}" type="parTrans" cxnId="{FA4841C1-BC63-4E33-954D-1EA7D5FB43FC}">
      <dgm:prSet/>
      <dgm:spPr/>
      <dgm:t>
        <a:bodyPr/>
        <a:lstStyle/>
        <a:p>
          <a:endParaRPr lang="en-US"/>
        </a:p>
      </dgm:t>
    </dgm:pt>
    <dgm:pt modelId="{181801B6-050A-4C64-9F86-992C3B38AB48}" type="sibTrans" cxnId="{FA4841C1-BC63-4E33-954D-1EA7D5FB43FC}">
      <dgm:prSet phldrT="3" phldr="0"/>
      <dgm:spPr/>
      <dgm:t>
        <a:bodyPr/>
        <a:lstStyle/>
        <a:p>
          <a:r>
            <a:rPr lang="en-US"/>
            <a:t>3</a:t>
          </a:r>
        </a:p>
      </dgm:t>
    </dgm:pt>
    <dgm:pt modelId="{951F33C2-C916-4BC9-8FC8-6026485FFFDF}" type="pres">
      <dgm:prSet presAssocID="{0191CBD8-EAF4-4AA4-9EFE-DAF550111E91}" presName="Name0" presStyleCnt="0">
        <dgm:presLayoutVars>
          <dgm:animLvl val="lvl"/>
          <dgm:resizeHandles val="exact"/>
        </dgm:presLayoutVars>
      </dgm:prSet>
      <dgm:spPr/>
    </dgm:pt>
    <dgm:pt modelId="{B6D5EBF8-C66D-453A-AA47-B2D9517C439F}" type="pres">
      <dgm:prSet presAssocID="{D45D4CC4-7DBD-425D-8EA2-13C351255033}" presName="compositeNode" presStyleCnt="0">
        <dgm:presLayoutVars>
          <dgm:bulletEnabled val="1"/>
        </dgm:presLayoutVars>
      </dgm:prSet>
      <dgm:spPr/>
    </dgm:pt>
    <dgm:pt modelId="{BCD31DBA-E206-416B-9E7B-CD4BFEB96077}" type="pres">
      <dgm:prSet presAssocID="{D45D4CC4-7DBD-425D-8EA2-13C351255033}" presName="bgRect" presStyleLbl="bgAccFollowNode1" presStyleIdx="0" presStyleCnt="3"/>
      <dgm:spPr/>
    </dgm:pt>
    <dgm:pt modelId="{A6B263AD-A86B-4BD1-ABC9-74DA7AC65963}" type="pres">
      <dgm:prSet presAssocID="{5DAB83C3-5B92-4669-BC46-922538F0E0A4}" presName="sibTransNodeCircle" presStyleLbl="alignNode1" presStyleIdx="0" presStyleCnt="6">
        <dgm:presLayoutVars>
          <dgm:chMax val="0"/>
          <dgm:bulletEnabled/>
        </dgm:presLayoutVars>
      </dgm:prSet>
      <dgm:spPr/>
    </dgm:pt>
    <dgm:pt modelId="{AB38E5E1-81E6-4A61-AF7C-14EA4ECD30FD}" type="pres">
      <dgm:prSet presAssocID="{D45D4CC4-7DBD-425D-8EA2-13C351255033}" presName="bottomLine" presStyleLbl="alignNode1" presStyleIdx="1" presStyleCnt="6">
        <dgm:presLayoutVars/>
      </dgm:prSet>
      <dgm:spPr/>
    </dgm:pt>
    <dgm:pt modelId="{D275C8D7-1FC3-4401-AFCA-97DA9852AF44}" type="pres">
      <dgm:prSet presAssocID="{D45D4CC4-7DBD-425D-8EA2-13C351255033}" presName="nodeText" presStyleLbl="bgAccFollowNode1" presStyleIdx="0" presStyleCnt="3">
        <dgm:presLayoutVars>
          <dgm:bulletEnabled val="1"/>
        </dgm:presLayoutVars>
      </dgm:prSet>
      <dgm:spPr/>
    </dgm:pt>
    <dgm:pt modelId="{1F010995-5D6F-4500-BB38-AE23A1DDEE61}" type="pres">
      <dgm:prSet presAssocID="{5DAB83C3-5B92-4669-BC46-922538F0E0A4}" presName="sibTrans" presStyleCnt="0"/>
      <dgm:spPr/>
    </dgm:pt>
    <dgm:pt modelId="{1C4F6898-73F4-4BC2-AA43-58DC2B19AEFD}" type="pres">
      <dgm:prSet presAssocID="{7398C4A9-4D63-433D-A10F-3DF175A2E70E}" presName="compositeNode" presStyleCnt="0">
        <dgm:presLayoutVars>
          <dgm:bulletEnabled val="1"/>
        </dgm:presLayoutVars>
      </dgm:prSet>
      <dgm:spPr/>
    </dgm:pt>
    <dgm:pt modelId="{E4CDD7F5-C6A6-40D1-AC2C-027C3C76B793}" type="pres">
      <dgm:prSet presAssocID="{7398C4A9-4D63-433D-A10F-3DF175A2E70E}" presName="bgRect" presStyleLbl="bgAccFollowNode1" presStyleIdx="1" presStyleCnt="3"/>
      <dgm:spPr/>
    </dgm:pt>
    <dgm:pt modelId="{43ACAD25-A8E2-4DFC-8E80-54A20097A896}" type="pres">
      <dgm:prSet presAssocID="{6B28EFC5-F5AA-47B7-AAFD-08A7664B6551}" presName="sibTransNodeCircle" presStyleLbl="alignNode1" presStyleIdx="2" presStyleCnt="6">
        <dgm:presLayoutVars>
          <dgm:chMax val="0"/>
          <dgm:bulletEnabled/>
        </dgm:presLayoutVars>
      </dgm:prSet>
      <dgm:spPr/>
    </dgm:pt>
    <dgm:pt modelId="{1AED57D5-2F99-4367-9203-C1CE99D1F2C6}" type="pres">
      <dgm:prSet presAssocID="{7398C4A9-4D63-433D-A10F-3DF175A2E70E}" presName="bottomLine" presStyleLbl="alignNode1" presStyleIdx="3" presStyleCnt="6">
        <dgm:presLayoutVars/>
      </dgm:prSet>
      <dgm:spPr/>
    </dgm:pt>
    <dgm:pt modelId="{48AF1004-61AB-4D01-8FF7-B2AE1C8B58E9}" type="pres">
      <dgm:prSet presAssocID="{7398C4A9-4D63-433D-A10F-3DF175A2E70E}" presName="nodeText" presStyleLbl="bgAccFollowNode1" presStyleIdx="1" presStyleCnt="3">
        <dgm:presLayoutVars>
          <dgm:bulletEnabled val="1"/>
        </dgm:presLayoutVars>
      </dgm:prSet>
      <dgm:spPr/>
    </dgm:pt>
    <dgm:pt modelId="{B755DAB8-F256-4631-8AB5-73160E2ECD0B}" type="pres">
      <dgm:prSet presAssocID="{6B28EFC5-F5AA-47B7-AAFD-08A7664B6551}" presName="sibTrans" presStyleCnt="0"/>
      <dgm:spPr/>
    </dgm:pt>
    <dgm:pt modelId="{F175CB1C-AE62-40F0-9A80-A15822C9644E}" type="pres">
      <dgm:prSet presAssocID="{EC537526-28A1-4521-8B42-3C0DC51CDC0C}" presName="compositeNode" presStyleCnt="0">
        <dgm:presLayoutVars>
          <dgm:bulletEnabled val="1"/>
        </dgm:presLayoutVars>
      </dgm:prSet>
      <dgm:spPr/>
    </dgm:pt>
    <dgm:pt modelId="{231359E8-1B64-4D2C-A537-E126D02D8695}" type="pres">
      <dgm:prSet presAssocID="{EC537526-28A1-4521-8B42-3C0DC51CDC0C}" presName="bgRect" presStyleLbl="bgAccFollowNode1" presStyleIdx="2" presStyleCnt="3"/>
      <dgm:spPr/>
    </dgm:pt>
    <dgm:pt modelId="{E2E3FB2E-579E-4871-AD7D-D275EE925297}" type="pres">
      <dgm:prSet presAssocID="{181801B6-050A-4C64-9F86-992C3B38AB48}" presName="sibTransNodeCircle" presStyleLbl="alignNode1" presStyleIdx="4" presStyleCnt="6">
        <dgm:presLayoutVars>
          <dgm:chMax val="0"/>
          <dgm:bulletEnabled/>
        </dgm:presLayoutVars>
      </dgm:prSet>
      <dgm:spPr/>
    </dgm:pt>
    <dgm:pt modelId="{2C5BF662-2882-4F06-9C76-92312B6835BA}" type="pres">
      <dgm:prSet presAssocID="{EC537526-28A1-4521-8B42-3C0DC51CDC0C}" presName="bottomLine" presStyleLbl="alignNode1" presStyleIdx="5" presStyleCnt="6">
        <dgm:presLayoutVars/>
      </dgm:prSet>
      <dgm:spPr/>
    </dgm:pt>
    <dgm:pt modelId="{CED204CC-8239-4C18-A41C-865705661FDB}" type="pres">
      <dgm:prSet presAssocID="{EC537526-28A1-4521-8B42-3C0DC51CDC0C}" presName="nodeText" presStyleLbl="bgAccFollowNode1" presStyleIdx="2" presStyleCnt="3">
        <dgm:presLayoutVars>
          <dgm:bulletEnabled val="1"/>
        </dgm:presLayoutVars>
      </dgm:prSet>
      <dgm:spPr/>
    </dgm:pt>
  </dgm:ptLst>
  <dgm:cxnLst>
    <dgm:cxn modelId="{9B2B6930-F994-4AD0-98AB-1396021A845F}" type="presOf" srcId="{181801B6-050A-4C64-9F86-992C3B38AB48}" destId="{E2E3FB2E-579E-4871-AD7D-D275EE925297}" srcOrd="0" destOrd="0" presId="urn:microsoft.com/office/officeart/2016/7/layout/BasicLinearProcessNumbered"/>
    <dgm:cxn modelId="{64522A3B-F0EA-4828-B7EF-9C14CF829C90}" type="presOf" srcId="{D45D4CC4-7DBD-425D-8EA2-13C351255033}" destId="{D275C8D7-1FC3-4401-AFCA-97DA9852AF44}" srcOrd="1" destOrd="0" presId="urn:microsoft.com/office/officeart/2016/7/layout/BasicLinearProcessNumbered"/>
    <dgm:cxn modelId="{DE4F4A3E-9A6D-400D-94BF-5DF79C475D98}" type="presOf" srcId="{5DAB83C3-5B92-4669-BC46-922538F0E0A4}" destId="{A6B263AD-A86B-4BD1-ABC9-74DA7AC65963}" srcOrd="0" destOrd="0" presId="urn:microsoft.com/office/officeart/2016/7/layout/BasicLinearProcessNumbered"/>
    <dgm:cxn modelId="{72B70D6E-93BB-4664-9EF7-F54EFDB4EC98}" type="presOf" srcId="{D45D4CC4-7DBD-425D-8EA2-13C351255033}" destId="{BCD31DBA-E206-416B-9E7B-CD4BFEB96077}" srcOrd="0" destOrd="0" presId="urn:microsoft.com/office/officeart/2016/7/layout/BasicLinearProcessNumbered"/>
    <dgm:cxn modelId="{9560E375-91C6-45C3-A209-B1502BE18453}" type="presOf" srcId="{7398C4A9-4D63-433D-A10F-3DF175A2E70E}" destId="{48AF1004-61AB-4D01-8FF7-B2AE1C8B58E9}" srcOrd="1" destOrd="0" presId="urn:microsoft.com/office/officeart/2016/7/layout/BasicLinearProcessNumbered"/>
    <dgm:cxn modelId="{F30B6B88-2604-4F11-97BC-CCF9FEF74D8E}" srcId="{0191CBD8-EAF4-4AA4-9EFE-DAF550111E91}" destId="{7398C4A9-4D63-433D-A10F-3DF175A2E70E}" srcOrd="1" destOrd="0" parTransId="{501833FD-2601-43C1-8E77-6A0E48A846C3}" sibTransId="{6B28EFC5-F5AA-47B7-AAFD-08A7664B6551}"/>
    <dgm:cxn modelId="{FB3B6DA3-807A-473F-A5BE-025F857E4F45}" type="presOf" srcId="{EC537526-28A1-4521-8B42-3C0DC51CDC0C}" destId="{231359E8-1B64-4D2C-A537-E126D02D8695}" srcOrd="0" destOrd="0" presId="urn:microsoft.com/office/officeart/2016/7/layout/BasicLinearProcessNumbered"/>
    <dgm:cxn modelId="{844544B6-7183-4B5D-8AEA-354E5937C7C4}" type="presOf" srcId="{7398C4A9-4D63-433D-A10F-3DF175A2E70E}" destId="{E4CDD7F5-C6A6-40D1-AC2C-027C3C76B793}" srcOrd="0" destOrd="0" presId="urn:microsoft.com/office/officeart/2016/7/layout/BasicLinearProcessNumbered"/>
    <dgm:cxn modelId="{A22A4FBD-0AA4-4897-B1AD-89ECFECD71EB}" type="presOf" srcId="{0191CBD8-EAF4-4AA4-9EFE-DAF550111E91}" destId="{951F33C2-C916-4BC9-8FC8-6026485FFFDF}" srcOrd="0" destOrd="0" presId="urn:microsoft.com/office/officeart/2016/7/layout/BasicLinearProcessNumbered"/>
    <dgm:cxn modelId="{FA4841C1-BC63-4E33-954D-1EA7D5FB43FC}" srcId="{0191CBD8-EAF4-4AA4-9EFE-DAF550111E91}" destId="{EC537526-28A1-4521-8B42-3C0DC51CDC0C}" srcOrd="2" destOrd="0" parTransId="{5258C5D2-C50E-4CA9-8AD4-781304846C2B}" sibTransId="{181801B6-050A-4C64-9F86-992C3B38AB48}"/>
    <dgm:cxn modelId="{965D7CC6-E300-4ACF-8591-0CDBCD7357B8}" type="presOf" srcId="{EC537526-28A1-4521-8B42-3C0DC51CDC0C}" destId="{CED204CC-8239-4C18-A41C-865705661FDB}" srcOrd="1" destOrd="0" presId="urn:microsoft.com/office/officeart/2016/7/layout/BasicLinearProcessNumbered"/>
    <dgm:cxn modelId="{721D62D6-2FCF-45FE-A550-B6312927B3B5}" type="presOf" srcId="{6B28EFC5-F5AA-47B7-AAFD-08A7664B6551}" destId="{43ACAD25-A8E2-4DFC-8E80-54A20097A896}" srcOrd="0" destOrd="0" presId="urn:microsoft.com/office/officeart/2016/7/layout/BasicLinearProcessNumbered"/>
    <dgm:cxn modelId="{EBBFCBD7-E358-4137-84CE-F84D0C56054E}" srcId="{0191CBD8-EAF4-4AA4-9EFE-DAF550111E91}" destId="{D45D4CC4-7DBD-425D-8EA2-13C351255033}" srcOrd="0" destOrd="0" parTransId="{23B47311-D8D4-4944-9C72-FE46427176B8}" sibTransId="{5DAB83C3-5B92-4669-BC46-922538F0E0A4}"/>
    <dgm:cxn modelId="{A3911790-2D7D-4186-8338-45DE4041350B}" type="presParOf" srcId="{951F33C2-C916-4BC9-8FC8-6026485FFFDF}" destId="{B6D5EBF8-C66D-453A-AA47-B2D9517C439F}" srcOrd="0" destOrd="0" presId="urn:microsoft.com/office/officeart/2016/7/layout/BasicLinearProcessNumbered"/>
    <dgm:cxn modelId="{3994B014-8528-4B83-87F2-CABCDA74B583}" type="presParOf" srcId="{B6D5EBF8-C66D-453A-AA47-B2D9517C439F}" destId="{BCD31DBA-E206-416B-9E7B-CD4BFEB96077}" srcOrd="0" destOrd="0" presId="urn:microsoft.com/office/officeart/2016/7/layout/BasicLinearProcessNumbered"/>
    <dgm:cxn modelId="{9B53B691-7D4E-4EA1-AEB6-7F06D6D4CBB3}" type="presParOf" srcId="{B6D5EBF8-C66D-453A-AA47-B2D9517C439F}" destId="{A6B263AD-A86B-4BD1-ABC9-74DA7AC65963}" srcOrd="1" destOrd="0" presId="urn:microsoft.com/office/officeart/2016/7/layout/BasicLinearProcessNumbered"/>
    <dgm:cxn modelId="{98752D01-36CD-493D-9250-C3E9D29FF800}" type="presParOf" srcId="{B6D5EBF8-C66D-453A-AA47-B2D9517C439F}" destId="{AB38E5E1-81E6-4A61-AF7C-14EA4ECD30FD}" srcOrd="2" destOrd="0" presId="urn:microsoft.com/office/officeart/2016/7/layout/BasicLinearProcessNumbered"/>
    <dgm:cxn modelId="{6FA35252-519C-451D-9ABF-FF35D0015E66}" type="presParOf" srcId="{B6D5EBF8-C66D-453A-AA47-B2D9517C439F}" destId="{D275C8D7-1FC3-4401-AFCA-97DA9852AF44}" srcOrd="3" destOrd="0" presId="urn:microsoft.com/office/officeart/2016/7/layout/BasicLinearProcessNumbered"/>
    <dgm:cxn modelId="{30C843C3-D771-4892-8301-153C74937128}" type="presParOf" srcId="{951F33C2-C916-4BC9-8FC8-6026485FFFDF}" destId="{1F010995-5D6F-4500-BB38-AE23A1DDEE61}" srcOrd="1" destOrd="0" presId="urn:microsoft.com/office/officeart/2016/7/layout/BasicLinearProcessNumbered"/>
    <dgm:cxn modelId="{606EDD1D-11F8-4BC8-B68C-95C779A5ACF5}" type="presParOf" srcId="{951F33C2-C916-4BC9-8FC8-6026485FFFDF}" destId="{1C4F6898-73F4-4BC2-AA43-58DC2B19AEFD}" srcOrd="2" destOrd="0" presId="urn:microsoft.com/office/officeart/2016/7/layout/BasicLinearProcessNumbered"/>
    <dgm:cxn modelId="{BB5EFD3C-B753-4501-A7D6-D7F6CDC669FA}" type="presParOf" srcId="{1C4F6898-73F4-4BC2-AA43-58DC2B19AEFD}" destId="{E4CDD7F5-C6A6-40D1-AC2C-027C3C76B793}" srcOrd="0" destOrd="0" presId="urn:microsoft.com/office/officeart/2016/7/layout/BasicLinearProcessNumbered"/>
    <dgm:cxn modelId="{4E3F06C3-268C-431E-BCEA-7C124EFAEEA2}" type="presParOf" srcId="{1C4F6898-73F4-4BC2-AA43-58DC2B19AEFD}" destId="{43ACAD25-A8E2-4DFC-8E80-54A20097A896}" srcOrd="1" destOrd="0" presId="urn:microsoft.com/office/officeart/2016/7/layout/BasicLinearProcessNumbered"/>
    <dgm:cxn modelId="{46D22DDD-1716-4171-A6AC-16274C0FB73E}" type="presParOf" srcId="{1C4F6898-73F4-4BC2-AA43-58DC2B19AEFD}" destId="{1AED57D5-2F99-4367-9203-C1CE99D1F2C6}" srcOrd="2" destOrd="0" presId="urn:microsoft.com/office/officeart/2016/7/layout/BasicLinearProcessNumbered"/>
    <dgm:cxn modelId="{C59EC5C2-AA03-40F5-8C78-DF7F691E67AD}" type="presParOf" srcId="{1C4F6898-73F4-4BC2-AA43-58DC2B19AEFD}" destId="{48AF1004-61AB-4D01-8FF7-B2AE1C8B58E9}" srcOrd="3" destOrd="0" presId="urn:microsoft.com/office/officeart/2016/7/layout/BasicLinearProcessNumbered"/>
    <dgm:cxn modelId="{27EE7949-B285-4280-B1F5-3613F982E453}" type="presParOf" srcId="{951F33C2-C916-4BC9-8FC8-6026485FFFDF}" destId="{B755DAB8-F256-4631-8AB5-73160E2ECD0B}" srcOrd="3" destOrd="0" presId="urn:microsoft.com/office/officeart/2016/7/layout/BasicLinearProcessNumbered"/>
    <dgm:cxn modelId="{ED87DDB5-7F93-4BAA-B0FA-43B742999FED}" type="presParOf" srcId="{951F33C2-C916-4BC9-8FC8-6026485FFFDF}" destId="{F175CB1C-AE62-40F0-9A80-A15822C9644E}" srcOrd="4" destOrd="0" presId="urn:microsoft.com/office/officeart/2016/7/layout/BasicLinearProcessNumbered"/>
    <dgm:cxn modelId="{E2DFB17F-F77F-4882-BAC9-A33CF5AB2AFE}" type="presParOf" srcId="{F175CB1C-AE62-40F0-9A80-A15822C9644E}" destId="{231359E8-1B64-4D2C-A537-E126D02D8695}" srcOrd="0" destOrd="0" presId="urn:microsoft.com/office/officeart/2016/7/layout/BasicLinearProcessNumbered"/>
    <dgm:cxn modelId="{2818C302-6662-4579-AE53-0E8C01B8FD5D}" type="presParOf" srcId="{F175CB1C-AE62-40F0-9A80-A15822C9644E}" destId="{E2E3FB2E-579E-4871-AD7D-D275EE925297}" srcOrd="1" destOrd="0" presId="urn:microsoft.com/office/officeart/2016/7/layout/BasicLinearProcessNumbered"/>
    <dgm:cxn modelId="{C8F59735-D3F7-4358-903B-E54F5F1065D4}" type="presParOf" srcId="{F175CB1C-AE62-40F0-9A80-A15822C9644E}" destId="{2C5BF662-2882-4F06-9C76-92312B6835BA}" srcOrd="2" destOrd="0" presId="urn:microsoft.com/office/officeart/2016/7/layout/BasicLinearProcessNumbered"/>
    <dgm:cxn modelId="{A449FF3E-D938-489A-9EA6-88B61922052D}" type="presParOf" srcId="{F175CB1C-AE62-40F0-9A80-A15822C9644E}" destId="{CED204CC-8239-4C18-A41C-865705661FD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FF312F-9D4B-45C2-9B3A-DFE12FF24B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02306A-1762-4E48-BF2D-11372F126E02}">
      <dgm:prSet/>
      <dgm:spPr/>
      <dgm:t>
        <a:bodyPr/>
        <a:lstStyle/>
        <a:p>
          <a:pPr>
            <a:lnSpc>
              <a:spcPct val="100000"/>
            </a:lnSpc>
          </a:pPr>
          <a:r>
            <a:rPr lang="en-US"/>
            <a:t>Implement a python module for analysis the initial educational data of  student and identify the weak to best scores. </a:t>
          </a:r>
        </a:p>
      </dgm:t>
    </dgm:pt>
    <dgm:pt modelId="{F96D7A89-4312-43EA-ADB3-92DAD8C5B5B6}" type="parTrans" cxnId="{D2323FD0-087F-4879-8E2A-30275B39240C}">
      <dgm:prSet/>
      <dgm:spPr/>
      <dgm:t>
        <a:bodyPr/>
        <a:lstStyle/>
        <a:p>
          <a:endParaRPr lang="en-US"/>
        </a:p>
      </dgm:t>
    </dgm:pt>
    <dgm:pt modelId="{085FF431-22BA-45B1-85C5-D7F1E95482D7}" type="sibTrans" cxnId="{D2323FD0-087F-4879-8E2A-30275B39240C}">
      <dgm:prSet/>
      <dgm:spPr/>
      <dgm:t>
        <a:bodyPr/>
        <a:lstStyle/>
        <a:p>
          <a:endParaRPr lang="en-US"/>
        </a:p>
      </dgm:t>
    </dgm:pt>
    <dgm:pt modelId="{008604C7-A559-495F-B7FF-EA2FFAA9B491}">
      <dgm:prSet/>
      <dgm:spPr/>
      <dgm:t>
        <a:bodyPr/>
        <a:lstStyle/>
        <a:p>
          <a:pPr>
            <a:lnSpc>
              <a:spcPct val="100000"/>
            </a:lnSpc>
          </a:pPr>
          <a:r>
            <a:rPr lang="en-US"/>
            <a:t>Implement a python-based backend module for analysis the weekly interest of user about the subjects for setup the priority list of learning resource suggestion.</a:t>
          </a:r>
        </a:p>
      </dgm:t>
    </dgm:pt>
    <dgm:pt modelId="{57C73194-6DBB-4829-BC22-4DEA278633B1}" type="parTrans" cxnId="{7D44D33E-B86A-4121-89D6-87A34D1E1C59}">
      <dgm:prSet/>
      <dgm:spPr/>
      <dgm:t>
        <a:bodyPr/>
        <a:lstStyle/>
        <a:p>
          <a:endParaRPr lang="en-US"/>
        </a:p>
      </dgm:t>
    </dgm:pt>
    <dgm:pt modelId="{02FBC50E-1905-45BA-9B0A-610D76242C30}" type="sibTrans" cxnId="{7D44D33E-B86A-4121-89D6-87A34D1E1C59}">
      <dgm:prSet/>
      <dgm:spPr/>
      <dgm:t>
        <a:bodyPr/>
        <a:lstStyle/>
        <a:p>
          <a:endParaRPr lang="en-US"/>
        </a:p>
      </dgm:t>
    </dgm:pt>
    <dgm:pt modelId="{52EB2340-A455-4E13-969D-F9B3B085634E}">
      <dgm:prSet/>
      <dgm:spPr/>
      <dgm:t>
        <a:bodyPr/>
        <a:lstStyle/>
        <a:p>
          <a:pPr>
            <a:lnSpc>
              <a:spcPct val="100000"/>
            </a:lnSpc>
          </a:pPr>
          <a:r>
            <a:rPr lang="en-US"/>
            <a:t>Develop a AIML model to predict the student performance if student work according to the suggested learning plan.</a:t>
          </a:r>
        </a:p>
      </dgm:t>
    </dgm:pt>
    <dgm:pt modelId="{1FB9C62B-3FB7-43F7-8C4A-CE88476300AC}" type="parTrans" cxnId="{C7A61892-4D44-410F-9B69-7042CC7C0F8B}">
      <dgm:prSet/>
      <dgm:spPr/>
      <dgm:t>
        <a:bodyPr/>
        <a:lstStyle/>
        <a:p>
          <a:endParaRPr lang="en-US"/>
        </a:p>
      </dgm:t>
    </dgm:pt>
    <dgm:pt modelId="{41873F3C-D51B-4F1C-AD18-6C11436F2F67}" type="sibTrans" cxnId="{C7A61892-4D44-410F-9B69-7042CC7C0F8B}">
      <dgm:prSet/>
      <dgm:spPr/>
      <dgm:t>
        <a:bodyPr/>
        <a:lstStyle/>
        <a:p>
          <a:endParaRPr lang="en-US"/>
        </a:p>
      </dgm:t>
    </dgm:pt>
    <dgm:pt modelId="{8AF345F3-FDB6-4A3C-B86A-8D5086D90B08}">
      <dgm:prSet/>
      <dgm:spPr/>
      <dgm:t>
        <a:bodyPr/>
        <a:lstStyle/>
        <a:p>
          <a:pPr>
            <a:lnSpc>
              <a:spcPct val="100000"/>
            </a:lnSpc>
          </a:pPr>
          <a:r>
            <a:rPr lang="en-US"/>
            <a:t>Implementing the MySQL database configuration related to the component.</a:t>
          </a:r>
        </a:p>
      </dgm:t>
    </dgm:pt>
    <dgm:pt modelId="{4F592D31-602F-4E33-BC6A-424E17A868ED}" type="parTrans" cxnId="{6FCB1C71-691D-4F09-9F63-8234B62C6DA0}">
      <dgm:prSet/>
      <dgm:spPr/>
      <dgm:t>
        <a:bodyPr/>
        <a:lstStyle/>
        <a:p>
          <a:endParaRPr lang="en-US"/>
        </a:p>
      </dgm:t>
    </dgm:pt>
    <dgm:pt modelId="{7AEAC2AC-6E95-4EB5-AFF6-856A856C479F}" type="sibTrans" cxnId="{6FCB1C71-691D-4F09-9F63-8234B62C6DA0}">
      <dgm:prSet/>
      <dgm:spPr/>
      <dgm:t>
        <a:bodyPr/>
        <a:lstStyle/>
        <a:p>
          <a:endParaRPr lang="en-US"/>
        </a:p>
      </dgm:t>
    </dgm:pt>
    <dgm:pt modelId="{9F7AC691-EB65-4E0D-9DE0-16DA7D97A27A}">
      <dgm:prSet/>
      <dgm:spPr/>
      <dgm:t>
        <a:bodyPr/>
        <a:lstStyle/>
        <a:p>
          <a:pPr>
            <a:lnSpc>
              <a:spcPct val="100000"/>
            </a:lnSpc>
          </a:pPr>
          <a:r>
            <a:rPr lang="en-US"/>
            <a:t>Implementing the all-relevant frontend pages related to the component.</a:t>
          </a:r>
        </a:p>
      </dgm:t>
    </dgm:pt>
    <dgm:pt modelId="{0E329570-96B8-4F55-858E-DE2EE60E6679}" type="parTrans" cxnId="{E37389AD-A751-4159-AB0E-45A15068B9A5}">
      <dgm:prSet/>
      <dgm:spPr/>
      <dgm:t>
        <a:bodyPr/>
        <a:lstStyle/>
        <a:p>
          <a:endParaRPr lang="en-US"/>
        </a:p>
      </dgm:t>
    </dgm:pt>
    <dgm:pt modelId="{33B9D0CA-8DC1-451F-ABDD-C2D00677C33D}" type="sibTrans" cxnId="{E37389AD-A751-4159-AB0E-45A15068B9A5}">
      <dgm:prSet/>
      <dgm:spPr/>
      <dgm:t>
        <a:bodyPr/>
        <a:lstStyle/>
        <a:p>
          <a:endParaRPr lang="en-US"/>
        </a:p>
      </dgm:t>
    </dgm:pt>
    <dgm:pt modelId="{138D9586-0AB4-463D-B662-980A9A33340E}" type="pres">
      <dgm:prSet presAssocID="{E8FF312F-9D4B-45C2-9B3A-DFE12FF24BE2}" presName="root" presStyleCnt="0">
        <dgm:presLayoutVars>
          <dgm:dir/>
          <dgm:resizeHandles val="exact"/>
        </dgm:presLayoutVars>
      </dgm:prSet>
      <dgm:spPr/>
    </dgm:pt>
    <dgm:pt modelId="{14E84D73-F22E-4587-9813-75C27801BBAE}" type="pres">
      <dgm:prSet presAssocID="{AD02306A-1762-4E48-BF2D-11372F126E02}" presName="compNode" presStyleCnt="0"/>
      <dgm:spPr/>
    </dgm:pt>
    <dgm:pt modelId="{9C903D98-3DCF-43F8-945E-9EB413DAD65A}" type="pres">
      <dgm:prSet presAssocID="{AD02306A-1762-4E48-BF2D-11372F126E02}" presName="bgRect" presStyleLbl="bgShp" presStyleIdx="0" presStyleCnt="5"/>
      <dgm:spPr/>
    </dgm:pt>
    <dgm:pt modelId="{D299F5BC-D08E-4C0D-9D92-04D29AF4F69A}" type="pres">
      <dgm:prSet presAssocID="{AD02306A-1762-4E48-BF2D-11372F126E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F718E6C2-8EE9-4144-A073-8691DA334051}" type="pres">
      <dgm:prSet presAssocID="{AD02306A-1762-4E48-BF2D-11372F126E02}" presName="spaceRect" presStyleCnt="0"/>
      <dgm:spPr/>
    </dgm:pt>
    <dgm:pt modelId="{A96E4865-6E17-435A-B471-5DE101D35630}" type="pres">
      <dgm:prSet presAssocID="{AD02306A-1762-4E48-BF2D-11372F126E02}" presName="parTx" presStyleLbl="revTx" presStyleIdx="0" presStyleCnt="5">
        <dgm:presLayoutVars>
          <dgm:chMax val="0"/>
          <dgm:chPref val="0"/>
        </dgm:presLayoutVars>
      </dgm:prSet>
      <dgm:spPr/>
    </dgm:pt>
    <dgm:pt modelId="{B366E5FD-7608-458B-AFFC-487F87F201C8}" type="pres">
      <dgm:prSet presAssocID="{085FF431-22BA-45B1-85C5-D7F1E95482D7}" presName="sibTrans" presStyleCnt="0"/>
      <dgm:spPr/>
    </dgm:pt>
    <dgm:pt modelId="{44C65101-1124-4D80-98BD-98B1A37CE581}" type="pres">
      <dgm:prSet presAssocID="{008604C7-A559-495F-B7FF-EA2FFAA9B491}" presName="compNode" presStyleCnt="0"/>
      <dgm:spPr/>
    </dgm:pt>
    <dgm:pt modelId="{405AC9F9-DD39-43E4-BE9E-A12CB7ED2C5B}" type="pres">
      <dgm:prSet presAssocID="{008604C7-A559-495F-B7FF-EA2FFAA9B491}" presName="bgRect" presStyleLbl="bgShp" presStyleIdx="1" presStyleCnt="5"/>
      <dgm:spPr/>
    </dgm:pt>
    <dgm:pt modelId="{706C702A-27F7-4516-8DBF-AE310A038CA1}" type="pres">
      <dgm:prSet presAssocID="{008604C7-A559-495F-B7FF-EA2FFAA9B4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B2F50D9-9270-4517-85DD-52833F2A1566}" type="pres">
      <dgm:prSet presAssocID="{008604C7-A559-495F-B7FF-EA2FFAA9B491}" presName="spaceRect" presStyleCnt="0"/>
      <dgm:spPr/>
    </dgm:pt>
    <dgm:pt modelId="{DD354F14-91EC-4862-8C35-F60D425A27D4}" type="pres">
      <dgm:prSet presAssocID="{008604C7-A559-495F-B7FF-EA2FFAA9B491}" presName="parTx" presStyleLbl="revTx" presStyleIdx="1" presStyleCnt="5">
        <dgm:presLayoutVars>
          <dgm:chMax val="0"/>
          <dgm:chPref val="0"/>
        </dgm:presLayoutVars>
      </dgm:prSet>
      <dgm:spPr/>
    </dgm:pt>
    <dgm:pt modelId="{F3C0CBFA-2AA3-472D-8240-1409A7BCF300}" type="pres">
      <dgm:prSet presAssocID="{02FBC50E-1905-45BA-9B0A-610D76242C30}" presName="sibTrans" presStyleCnt="0"/>
      <dgm:spPr/>
    </dgm:pt>
    <dgm:pt modelId="{E5B5F432-2CBD-472D-8FEE-053D76A4556B}" type="pres">
      <dgm:prSet presAssocID="{52EB2340-A455-4E13-969D-F9B3B085634E}" presName="compNode" presStyleCnt="0"/>
      <dgm:spPr/>
    </dgm:pt>
    <dgm:pt modelId="{AA1F8850-DF7B-4D4B-A75D-429FDC1B825B}" type="pres">
      <dgm:prSet presAssocID="{52EB2340-A455-4E13-969D-F9B3B085634E}" presName="bgRect" presStyleLbl="bgShp" presStyleIdx="2" presStyleCnt="5"/>
      <dgm:spPr/>
    </dgm:pt>
    <dgm:pt modelId="{A4BF4778-BD06-494E-AA06-21A81763FC5B}" type="pres">
      <dgm:prSet presAssocID="{52EB2340-A455-4E13-969D-F9B3B08563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EC08FB60-9F0F-4733-87B7-59582D2C4258}" type="pres">
      <dgm:prSet presAssocID="{52EB2340-A455-4E13-969D-F9B3B085634E}" presName="spaceRect" presStyleCnt="0"/>
      <dgm:spPr/>
    </dgm:pt>
    <dgm:pt modelId="{739BB16B-7801-4589-A648-9586ED5A2F3A}" type="pres">
      <dgm:prSet presAssocID="{52EB2340-A455-4E13-969D-F9B3B085634E}" presName="parTx" presStyleLbl="revTx" presStyleIdx="2" presStyleCnt="5">
        <dgm:presLayoutVars>
          <dgm:chMax val="0"/>
          <dgm:chPref val="0"/>
        </dgm:presLayoutVars>
      </dgm:prSet>
      <dgm:spPr/>
    </dgm:pt>
    <dgm:pt modelId="{42F1ED56-E995-4175-8C18-CF79D607B8A6}" type="pres">
      <dgm:prSet presAssocID="{41873F3C-D51B-4F1C-AD18-6C11436F2F67}" presName="sibTrans" presStyleCnt="0"/>
      <dgm:spPr/>
    </dgm:pt>
    <dgm:pt modelId="{6C9ED253-7356-472C-AC8C-C5CA853F46FF}" type="pres">
      <dgm:prSet presAssocID="{8AF345F3-FDB6-4A3C-B86A-8D5086D90B08}" presName="compNode" presStyleCnt="0"/>
      <dgm:spPr/>
    </dgm:pt>
    <dgm:pt modelId="{22476629-2978-46DE-A05F-83EC5ED0DC3A}" type="pres">
      <dgm:prSet presAssocID="{8AF345F3-FDB6-4A3C-B86A-8D5086D90B08}" presName="bgRect" presStyleLbl="bgShp" presStyleIdx="3" presStyleCnt="5"/>
      <dgm:spPr/>
    </dgm:pt>
    <dgm:pt modelId="{272BE1FD-3FFB-4533-8543-4AF9F84C298D}" type="pres">
      <dgm:prSet presAssocID="{8AF345F3-FDB6-4A3C-B86A-8D5086D90B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FF5A5190-C997-4848-BBDC-B0F94E1B9725}" type="pres">
      <dgm:prSet presAssocID="{8AF345F3-FDB6-4A3C-B86A-8D5086D90B08}" presName="spaceRect" presStyleCnt="0"/>
      <dgm:spPr/>
    </dgm:pt>
    <dgm:pt modelId="{BD4F3829-FACF-4A62-A50B-3031F2F9A607}" type="pres">
      <dgm:prSet presAssocID="{8AF345F3-FDB6-4A3C-B86A-8D5086D90B08}" presName="parTx" presStyleLbl="revTx" presStyleIdx="3" presStyleCnt="5">
        <dgm:presLayoutVars>
          <dgm:chMax val="0"/>
          <dgm:chPref val="0"/>
        </dgm:presLayoutVars>
      </dgm:prSet>
      <dgm:spPr/>
    </dgm:pt>
    <dgm:pt modelId="{0C131A5B-9024-433A-A411-DAF3F6B49003}" type="pres">
      <dgm:prSet presAssocID="{7AEAC2AC-6E95-4EB5-AFF6-856A856C479F}" presName="sibTrans" presStyleCnt="0"/>
      <dgm:spPr/>
    </dgm:pt>
    <dgm:pt modelId="{CDD69DD2-B1A3-4784-B85C-93D192A87BCD}" type="pres">
      <dgm:prSet presAssocID="{9F7AC691-EB65-4E0D-9DE0-16DA7D97A27A}" presName="compNode" presStyleCnt="0"/>
      <dgm:spPr/>
    </dgm:pt>
    <dgm:pt modelId="{2A70B982-A77B-45DC-A242-1DC6B66261ED}" type="pres">
      <dgm:prSet presAssocID="{9F7AC691-EB65-4E0D-9DE0-16DA7D97A27A}" presName="bgRect" presStyleLbl="bgShp" presStyleIdx="4" presStyleCnt="5"/>
      <dgm:spPr/>
    </dgm:pt>
    <dgm:pt modelId="{100F8350-C052-4BD7-B8A0-582244988B27}" type="pres">
      <dgm:prSet presAssocID="{9F7AC691-EB65-4E0D-9DE0-16DA7D97A2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DF8A21CA-950C-430F-8A49-5589B4ACB73A}" type="pres">
      <dgm:prSet presAssocID="{9F7AC691-EB65-4E0D-9DE0-16DA7D97A27A}" presName="spaceRect" presStyleCnt="0"/>
      <dgm:spPr/>
    </dgm:pt>
    <dgm:pt modelId="{62B92B73-8136-4278-B2B9-D5F83859F35E}" type="pres">
      <dgm:prSet presAssocID="{9F7AC691-EB65-4E0D-9DE0-16DA7D97A27A}" presName="parTx" presStyleLbl="revTx" presStyleIdx="4" presStyleCnt="5">
        <dgm:presLayoutVars>
          <dgm:chMax val="0"/>
          <dgm:chPref val="0"/>
        </dgm:presLayoutVars>
      </dgm:prSet>
      <dgm:spPr/>
    </dgm:pt>
  </dgm:ptLst>
  <dgm:cxnLst>
    <dgm:cxn modelId="{6D8BF810-E604-443C-B622-835CA2525BD3}" type="presOf" srcId="{52EB2340-A455-4E13-969D-F9B3B085634E}" destId="{739BB16B-7801-4589-A648-9586ED5A2F3A}" srcOrd="0" destOrd="0" presId="urn:microsoft.com/office/officeart/2018/2/layout/IconVerticalSolidList"/>
    <dgm:cxn modelId="{7D44D33E-B86A-4121-89D6-87A34D1E1C59}" srcId="{E8FF312F-9D4B-45C2-9B3A-DFE12FF24BE2}" destId="{008604C7-A559-495F-B7FF-EA2FFAA9B491}" srcOrd="1" destOrd="0" parTransId="{57C73194-6DBB-4829-BC22-4DEA278633B1}" sibTransId="{02FBC50E-1905-45BA-9B0A-610D76242C30}"/>
    <dgm:cxn modelId="{6442A347-9124-4BA0-9A1B-1CCD138AF4BB}" type="presOf" srcId="{AD02306A-1762-4E48-BF2D-11372F126E02}" destId="{A96E4865-6E17-435A-B471-5DE101D35630}" srcOrd="0" destOrd="0" presId="urn:microsoft.com/office/officeart/2018/2/layout/IconVerticalSolidList"/>
    <dgm:cxn modelId="{284D086E-4537-4C5C-B1DC-748857321B69}" type="presOf" srcId="{9F7AC691-EB65-4E0D-9DE0-16DA7D97A27A}" destId="{62B92B73-8136-4278-B2B9-D5F83859F35E}" srcOrd="0" destOrd="0" presId="urn:microsoft.com/office/officeart/2018/2/layout/IconVerticalSolidList"/>
    <dgm:cxn modelId="{6FCB1C71-691D-4F09-9F63-8234B62C6DA0}" srcId="{E8FF312F-9D4B-45C2-9B3A-DFE12FF24BE2}" destId="{8AF345F3-FDB6-4A3C-B86A-8D5086D90B08}" srcOrd="3" destOrd="0" parTransId="{4F592D31-602F-4E33-BC6A-424E17A868ED}" sibTransId="{7AEAC2AC-6E95-4EB5-AFF6-856A856C479F}"/>
    <dgm:cxn modelId="{02C0AE7B-4AFC-42E7-BF7D-8E70BD069439}" type="presOf" srcId="{E8FF312F-9D4B-45C2-9B3A-DFE12FF24BE2}" destId="{138D9586-0AB4-463D-B662-980A9A33340E}" srcOrd="0" destOrd="0" presId="urn:microsoft.com/office/officeart/2018/2/layout/IconVerticalSolidList"/>
    <dgm:cxn modelId="{C7A61892-4D44-410F-9B69-7042CC7C0F8B}" srcId="{E8FF312F-9D4B-45C2-9B3A-DFE12FF24BE2}" destId="{52EB2340-A455-4E13-969D-F9B3B085634E}" srcOrd="2" destOrd="0" parTransId="{1FB9C62B-3FB7-43F7-8C4A-CE88476300AC}" sibTransId="{41873F3C-D51B-4F1C-AD18-6C11436F2F67}"/>
    <dgm:cxn modelId="{AEBB669D-5069-4BA7-9D98-D9EBC7113892}" type="presOf" srcId="{008604C7-A559-495F-B7FF-EA2FFAA9B491}" destId="{DD354F14-91EC-4862-8C35-F60D425A27D4}" srcOrd="0" destOrd="0" presId="urn:microsoft.com/office/officeart/2018/2/layout/IconVerticalSolidList"/>
    <dgm:cxn modelId="{E37389AD-A751-4159-AB0E-45A15068B9A5}" srcId="{E8FF312F-9D4B-45C2-9B3A-DFE12FF24BE2}" destId="{9F7AC691-EB65-4E0D-9DE0-16DA7D97A27A}" srcOrd="4" destOrd="0" parTransId="{0E329570-96B8-4F55-858E-DE2EE60E6679}" sibTransId="{33B9D0CA-8DC1-451F-ABDD-C2D00677C33D}"/>
    <dgm:cxn modelId="{56D500AF-2030-4CB5-9AE4-923CA54B8FBB}" type="presOf" srcId="{8AF345F3-FDB6-4A3C-B86A-8D5086D90B08}" destId="{BD4F3829-FACF-4A62-A50B-3031F2F9A607}" srcOrd="0" destOrd="0" presId="urn:microsoft.com/office/officeart/2018/2/layout/IconVerticalSolidList"/>
    <dgm:cxn modelId="{D2323FD0-087F-4879-8E2A-30275B39240C}" srcId="{E8FF312F-9D4B-45C2-9B3A-DFE12FF24BE2}" destId="{AD02306A-1762-4E48-BF2D-11372F126E02}" srcOrd="0" destOrd="0" parTransId="{F96D7A89-4312-43EA-ADB3-92DAD8C5B5B6}" sibTransId="{085FF431-22BA-45B1-85C5-D7F1E95482D7}"/>
    <dgm:cxn modelId="{8AC42C24-579E-4570-BD24-5294B0FC4C3D}" type="presParOf" srcId="{138D9586-0AB4-463D-B662-980A9A33340E}" destId="{14E84D73-F22E-4587-9813-75C27801BBAE}" srcOrd="0" destOrd="0" presId="urn:microsoft.com/office/officeart/2018/2/layout/IconVerticalSolidList"/>
    <dgm:cxn modelId="{36ED4610-53E4-4CD4-B46B-3D0B240AACD5}" type="presParOf" srcId="{14E84D73-F22E-4587-9813-75C27801BBAE}" destId="{9C903D98-3DCF-43F8-945E-9EB413DAD65A}" srcOrd="0" destOrd="0" presId="urn:microsoft.com/office/officeart/2018/2/layout/IconVerticalSolidList"/>
    <dgm:cxn modelId="{5534AB60-41BB-4929-8B0D-7D0F85CA837F}" type="presParOf" srcId="{14E84D73-F22E-4587-9813-75C27801BBAE}" destId="{D299F5BC-D08E-4C0D-9D92-04D29AF4F69A}" srcOrd="1" destOrd="0" presId="urn:microsoft.com/office/officeart/2018/2/layout/IconVerticalSolidList"/>
    <dgm:cxn modelId="{C8CC7010-8A49-4775-99CD-EFEECC642009}" type="presParOf" srcId="{14E84D73-F22E-4587-9813-75C27801BBAE}" destId="{F718E6C2-8EE9-4144-A073-8691DA334051}" srcOrd="2" destOrd="0" presId="urn:microsoft.com/office/officeart/2018/2/layout/IconVerticalSolidList"/>
    <dgm:cxn modelId="{E0F4F3D3-D6E8-465F-AE06-0C3909259052}" type="presParOf" srcId="{14E84D73-F22E-4587-9813-75C27801BBAE}" destId="{A96E4865-6E17-435A-B471-5DE101D35630}" srcOrd="3" destOrd="0" presId="urn:microsoft.com/office/officeart/2018/2/layout/IconVerticalSolidList"/>
    <dgm:cxn modelId="{FE4C575E-4C27-4BCA-8D7C-71F4B6534B9F}" type="presParOf" srcId="{138D9586-0AB4-463D-B662-980A9A33340E}" destId="{B366E5FD-7608-458B-AFFC-487F87F201C8}" srcOrd="1" destOrd="0" presId="urn:microsoft.com/office/officeart/2018/2/layout/IconVerticalSolidList"/>
    <dgm:cxn modelId="{78B75C67-7E68-4BF4-97B6-7C0108582212}" type="presParOf" srcId="{138D9586-0AB4-463D-B662-980A9A33340E}" destId="{44C65101-1124-4D80-98BD-98B1A37CE581}" srcOrd="2" destOrd="0" presId="urn:microsoft.com/office/officeart/2018/2/layout/IconVerticalSolidList"/>
    <dgm:cxn modelId="{9CF34451-831B-4276-869C-967B5E521CF8}" type="presParOf" srcId="{44C65101-1124-4D80-98BD-98B1A37CE581}" destId="{405AC9F9-DD39-43E4-BE9E-A12CB7ED2C5B}" srcOrd="0" destOrd="0" presId="urn:microsoft.com/office/officeart/2018/2/layout/IconVerticalSolidList"/>
    <dgm:cxn modelId="{0EC3FD7A-A68D-4E8E-9DF4-44F52429F290}" type="presParOf" srcId="{44C65101-1124-4D80-98BD-98B1A37CE581}" destId="{706C702A-27F7-4516-8DBF-AE310A038CA1}" srcOrd="1" destOrd="0" presId="urn:microsoft.com/office/officeart/2018/2/layout/IconVerticalSolidList"/>
    <dgm:cxn modelId="{0129B626-0832-4BC1-A7D7-A9B16DE7A70F}" type="presParOf" srcId="{44C65101-1124-4D80-98BD-98B1A37CE581}" destId="{7B2F50D9-9270-4517-85DD-52833F2A1566}" srcOrd="2" destOrd="0" presId="urn:microsoft.com/office/officeart/2018/2/layout/IconVerticalSolidList"/>
    <dgm:cxn modelId="{F07E5DFF-5888-486D-8ACE-E21E32CDEC61}" type="presParOf" srcId="{44C65101-1124-4D80-98BD-98B1A37CE581}" destId="{DD354F14-91EC-4862-8C35-F60D425A27D4}" srcOrd="3" destOrd="0" presId="urn:microsoft.com/office/officeart/2018/2/layout/IconVerticalSolidList"/>
    <dgm:cxn modelId="{2ED6D86C-7A7C-4079-B6BC-0B9EA2A6E1EB}" type="presParOf" srcId="{138D9586-0AB4-463D-B662-980A9A33340E}" destId="{F3C0CBFA-2AA3-472D-8240-1409A7BCF300}" srcOrd="3" destOrd="0" presId="urn:microsoft.com/office/officeart/2018/2/layout/IconVerticalSolidList"/>
    <dgm:cxn modelId="{03B2C158-E9EA-4E46-B3CC-A6D79C998305}" type="presParOf" srcId="{138D9586-0AB4-463D-B662-980A9A33340E}" destId="{E5B5F432-2CBD-472D-8FEE-053D76A4556B}" srcOrd="4" destOrd="0" presId="urn:microsoft.com/office/officeart/2018/2/layout/IconVerticalSolidList"/>
    <dgm:cxn modelId="{7CED8CFF-CF31-483D-A2F7-09194E32BBFD}" type="presParOf" srcId="{E5B5F432-2CBD-472D-8FEE-053D76A4556B}" destId="{AA1F8850-DF7B-4D4B-A75D-429FDC1B825B}" srcOrd="0" destOrd="0" presId="urn:microsoft.com/office/officeart/2018/2/layout/IconVerticalSolidList"/>
    <dgm:cxn modelId="{4630D916-B6BE-469A-8BD7-04A37E99F9A7}" type="presParOf" srcId="{E5B5F432-2CBD-472D-8FEE-053D76A4556B}" destId="{A4BF4778-BD06-494E-AA06-21A81763FC5B}" srcOrd="1" destOrd="0" presId="urn:microsoft.com/office/officeart/2018/2/layout/IconVerticalSolidList"/>
    <dgm:cxn modelId="{6FA87B46-BF9D-4CA5-ACE7-3D08B9145394}" type="presParOf" srcId="{E5B5F432-2CBD-472D-8FEE-053D76A4556B}" destId="{EC08FB60-9F0F-4733-87B7-59582D2C4258}" srcOrd="2" destOrd="0" presId="urn:microsoft.com/office/officeart/2018/2/layout/IconVerticalSolidList"/>
    <dgm:cxn modelId="{56A846FB-DF42-4ED9-A140-D676B40C32F6}" type="presParOf" srcId="{E5B5F432-2CBD-472D-8FEE-053D76A4556B}" destId="{739BB16B-7801-4589-A648-9586ED5A2F3A}" srcOrd="3" destOrd="0" presId="urn:microsoft.com/office/officeart/2018/2/layout/IconVerticalSolidList"/>
    <dgm:cxn modelId="{0F8A13FF-1A86-46DB-9932-7F09722DA346}" type="presParOf" srcId="{138D9586-0AB4-463D-B662-980A9A33340E}" destId="{42F1ED56-E995-4175-8C18-CF79D607B8A6}" srcOrd="5" destOrd="0" presId="urn:microsoft.com/office/officeart/2018/2/layout/IconVerticalSolidList"/>
    <dgm:cxn modelId="{10E45A71-FB75-4430-BD74-C6ACC2DCFD04}" type="presParOf" srcId="{138D9586-0AB4-463D-B662-980A9A33340E}" destId="{6C9ED253-7356-472C-AC8C-C5CA853F46FF}" srcOrd="6" destOrd="0" presId="urn:microsoft.com/office/officeart/2018/2/layout/IconVerticalSolidList"/>
    <dgm:cxn modelId="{3FC09A9B-A264-4F3D-A700-882242574896}" type="presParOf" srcId="{6C9ED253-7356-472C-AC8C-C5CA853F46FF}" destId="{22476629-2978-46DE-A05F-83EC5ED0DC3A}" srcOrd="0" destOrd="0" presId="urn:microsoft.com/office/officeart/2018/2/layout/IconVerticalSolidList"/>
    <dgm:cxn modelId="{FC1DDA99-9CDB-45F4-9408-BADC4121029B}" type="presParOf" srcId="{6C9ED253-7356-472C-AC8C-C5CA853F46FF}" destId="{272BE1FD-3FFB-4533-8543-4AF9F84C298D}" srcOrd="1" destOrd="0" presId="urn:microsoft.com/office/officeart/2018/2/layout/IconVerticalSolidList"/>
    <dgm:cxn modelId="{B37E3959-84B2-49A1-8F97-8EB460C5A774}" type="presParOf" srcId="{6C9ED253-7356-472C-AC8C-C5CA853F46FF}" destId="{FF5A5190-C997-4848-BBDC-B0F94E1B9725}" srcOrd="2" destOrd="0" presId="urn:microsoft.com/office/officeart/2018/2/layout/IconVerticalSolidList"/>
    <dgm:cxn modelId="{461CAF41-389A-4EA9-AF49-B46959617EF3}" type="presParOf" srcId="{6C9ED253-7356-472C-AC8C-C5CA853F46FF}" destId="{BD4F3829-FACF-4A62-A50B-3031F2F9A607}" srcOrd="3" destOrd="0" presId="urn:microsoft.com/office/officeart/2018/2/layout/IconVerticalSolidList"/>
    <dgm:cxn modelId="{66D290A4-CDCF-45CF-93BB-798DA2190BC3}" type="presParOf" srcId="{138D9586-0AB4-463D-B662-980A9A33340E}" destId="{0C131A5B-9024-433A-A411-DAF3F6B49003}" srcOrd="7" destOrd="0" presId="urn:microsoft.com/office/officeart/2018/2/layout/IconVerticalSolidList"/>
    <dgm:cxn modelId="{AD4FDC32-8B5C-4C31-B599-9C97E8E54687}" type="presParOf" srcId="{138D9586-0AB4-463D-B662-980A9A33340E}" destId="{CDD69DD2-B1A3-4784-B85C-93D192A87BCD}" srcOrd="8" destOrd="0" presId="urn:microsoft.com/office/officeart/2018/2/layout/IconVerticalSolidList"/>
    <dgm:cxn modelId="{F6A86E86-4CB4-49B0-92E2-E1EC5A64F234}" type="presParOf" srcId="{CDD69DD2-B1A3-4784-B85C-93D192A87BCD}" destId="{2A70B982-A77B-45DC-A242-1DC6B66261ED}" srcOrd="0" destOrd="0" presId="urn:microsoft.com/office/officeart/2018/2/layout/IconVerticalSolidList"/>
    <dgm:cxn modelId="{617EE696-206D-4E1F-B1D5-D00BC70F7B2A}" type="presParOf" srcId="{CDD69DD2-B1A3-4784-B85C-93D192A87BCD}" destId="{100F8350-C052-4BD7-B8A0-582244988B27}" srcOrd="1" destOrd="0" presId="urn:microsoft.com/office/officeart/2018/2/layout/IconVerticalSolidList"/>
    <dgm:cxn modelId="{0E2027AB-15D0-4325-9D9D-84A67867B91F}" type="presParOf" srcId="{CDD69DD2-B1A3-4784-B85C-93D192A87BCD}" destId="{DF8A21CA-950C-430F-8A49-5589B4ACB73A}" srcOrd="2" destOrd="0" presId="urn:microsoft.com/office/officeart/2018/2/layout/IconVerticalSolidList"/>
    <dgm:cxn modelId="{87B9A265-C0D4-46EA-AB67-A777B5A0E76A}" type="presParOf" srcId="{CDD69DD2-B1A3-4784-B85C-93D192A87BCD}" destId="{62B92B73-8136-4278-B2B9-D5F83859F35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4F42FC-5E2A-4783-BDA8-0E1CA698BE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A07359E-F783-4958-9CF6-20B9E26F0D2C}">
      <dgm:prSet/>
      <dgm:spPr/>
      <dgm:t>
        <a:bodyPr/>
        <a:lstStyle/>
        <a:p>
          <a:pPr>
            <a:lnSpc>
              <a:spcPct val="100000"/>
            </a:lnSpc>
          </a:pPr>
          <a:r>
            <a:rPr lang="en-GB"/>
            <a:t>The Dynamic Learning Pathway Generator aims to profile users based on their learning styles, proficiency levels, preferences, and goals.</a:t>
          </a:r>
          <a:endParaRPr lang="en-US"/>
        </a:p>
      </dgm:t>
    </dgm:pt>
    <dgm:pt modelId="{ACF08E71-90BE-41F3-BF84-C242C8A55229}" type="parTrans" cxnId="{B836495C-E9B2-4D69-92AA-AFE84C2CD28C}">
      <dgm:prSet/>
      <dgm:spPr/>
      <dgm:t>
        <a:bodyPr/>
        <a:lstStyle/>
        <a:p>
          <a:endParaRPr lang="en-US"/>
        </a:p>
      </dgm:t>
    </dgm:pt>
    <dgm:pt modelId="{06FE88E5-E67C-4D64-95A2-240A240A87E9}" type="sibTrans" cxnId="{B836495C-E9B2-4D69-92AA-AFE84C2CD28C}">
      <dgm:prSet/>
      <dgm:spPr/>
      <dgm:t>
        <a:bodyPr/>
        <a:lstStyle/>
        <a:p>
          <a:pPr>
            <a:lnSpc>
              <a:spcPct val="100000"/>
            </a:lnSpc>
          </a:pPr>
          <a:endParaRPr lang="en-US"/>
        </a:p>
      </dgm:t>
    </dgm:pt>
    <dgm:pt modelId="{46ECC5E2-932A-4DD5-B17C-3860626378BC}">
      <dgm:prSet/>
      <dgm:spPr/>
      <dgm:t>
        <a:bodyPr/>
        <a:lstStyle/>
        <a:p>
          <a:pPr>
            <a:lnSpc>
              <a:spcPct val="100000"/>
            </a:lnSpc>
          </a:pPr>
          <a:r>
            <a:rPr lang="en-GB"/>
            <a:t>It recommends personalized learning materials, such as lectures and quizzes, tailored to individual preferences and proficiency levels.</a:t>
          </a:r>
          <a:endParaRPr lang="en-US"/>
        </a:p>
      </dgm:t>
    </dgm:pt>
    <dgm:pt modelId="{901D9E69-D276-49C3-96ED-7532630D7334}" type="parTrans" cxnId="{11162C3F-7A0D-40C7-9368-CD4BB1720924}">
      <dgm:prSet/>
      <dgm:spPr/>
      <dgm:t>
        <a:bodyPr/>
        <a:lstStyle/>
        <a:p>
          <a:endParaRPr lang="en-US"/>
        </a:p>
      </dgm:t>
    </dgm:pt>
    <dgm:pt modelId="{EF8C89D9-1AA6-4FCA-B8C7-F6EBA6423FC4}" type="sibTrans" cxnId="{11162C3F-7A0D-40C7-9368-CD4BB1720924}">
      <dgm:prSet/>
      <dgm:spPr/>
      <dgm:t>
        <a:bodyPr/>
        <a:lstStyle/>
        <a:p>
          <a:pPr>
            <a:lnSpc>
              <a:spcPct val="100000"/>
            </a:lnSpc>
          </a:pPr>
          <a:endParaRPr lang="en-US"/>
        </a:p>
      </dgm:t>
    </dgm:pt>
    <dgm:pt modelId="{4F9490D8-519C-4793-BDC2-2A6B48821C53}">
      <dgm:prSet/>
      <dgm:spPr/>
      <dgm:t>
        <a:bodyPr/>
        <a:lstStyle/>
        <a:p>
          <a:pPr>
            <a:lnSpc>
              <a:spcPct val="100000"/>
            </a:lnSpc>
          </a:pPr>
          <a:r>
            <a:rPr lang="en-GB"/>
            <a:t>Efficiency is optimized by analysing user behaviour to minimize redundancy and maximize knowledge retention in content sequencing.</a:t>
          </a:r>
          <a:endParaRPr lang="en-US"/>
        </a:p>
      </dgm:t>
    </dgm:pt>
    <dgm:pt modelId="{DEF2F2E3-D05C-4ADE-9EEC-8CBEC4AA1F02}" type="parTrans" cxnId="{352BF62A-8A58-4C8E-BC3F-7E0D8A257C23}">
      <dgm:prSet/>
      <dgm:spPr/>
      <dgm:t>
        <a:bodyPr/>
        <a:lstStyle/>
        <a:p>
          <a:endParaRPr lang="en-US"/>
        </a:p>
      </dgm:t>
    </dgm:pt>
    <dgm:pt modelId="{89FB6127-5FD0-4733-B7A9-63A8E3B27812}" type="sibTrans" cxnId="{352BF62A-8A58-4C8E-BC3F-7E0D8A257C23}">
      <dgm:prSet/>
      <dgm:spPr/>
      <dgm:t>
        <a:bodyPr/>
        <a:lstStyle/>
        <a:p>
          <a:pPr>
            <a:lnSpc>
              <a:spcPct val="100000"/>
            </a:lnSpc>
          </a:pPr>
          <a:endParaRPr lang="en-US"/>
        </a:p>
      </dgm:t>
    </dgm:pt>
    <dgm:pt modelId="{FCB824E2-0ED0-4B58-9CFC-2CD9860739A6}">
      <dgm:prSet/>
      <dgm:spPr/>
      <dgm:t>
        <a:bodyPr/>
        <a:lstStyle/>
        <a:p>
          <a:pPr>
            <a:lnSpc>
              <a:spcPct val="100000"/>
            </a:lnSpc>
          </a:pPr>
          <a:r>
            <a:rPr lang="en-GB"/>
            <a:t>Adaptation mechanisms continuously monitor user feedback to adjust learning pathways in real-time, ensuring relevance and effectiveness.</a:t>
          </a:r>
          <a:endParaRPr lang="en-US"/>
        </a:p>
      </dgm:t>
    </dgm:pt>
    <dgm:pt modelId="{EC553DA0-AD4A-47CE-8231-E06D798E7178}" type="parTrans" cxnId="{A8CD7959-03E7-4B38-A420-CA0D649557BB}">
      <dgm:prSet/>
      <dgm:spPr/>
      <dgm:t>
        <a:bodyPr/>
        <a:lstStyle/>
        <a:p>
          <a:endParaRPr lang="en-US"/>
        </a:p>
      </dgm:t>
    </dgm:pt>
    <dgm:pt modelId="{18B3ABC0-DC1B-4F51-A501-AB1E687C0F94}" type="sibTrans" cxnId="{A8CD7959-03E7-4B38-A420-CA0D649557BB}">
      <dgm:prSet/>
      <dgm:spPr/>
      <dgm:t>
        <a:bodyPr/>
        <a:lstStyle/>
        <a:p>
          <a:pPr>
            <a:lnSpc>
              <a:spcPct val="100000"/>
            </a:lnSpc>
          </a:pPr>
          <a:endParaRPr lang="en-US"/>
        </a:p>
      </dgm:t>
    </dgm:pt>
    <dgm:pt modelId="{31B4BE97-2EB0-48A5-BE9E-320805F4D288}">
      <dgm:prSet/>
      <dgm:spPr/>
      <dgm:t>
        <a:bodyPr/>
        <a:lstStyle/>
        <a:p>
          <a:pPr>
            <a:lnSpc>
              <a:spcPct val="100000"/>
            </a:lnSpc>
          </a:pPr>
          <a:r>
            <a:rPr lang="en-GB"/>
            <a:t>Motivation and engagement strategies, like goal-setting and interactive features, are integrated to enhance user engagement throughout the learning process.</a:t>
          </a:r>
          <a:endParaRPr lang="en-US"/>
        </a:p>
      </dgm:t>
    </dgm:pt>
    <dgm:pt modelId="{4F07B8E7-6C84-43CD-9224-2DA284BC7CEE}" type="parTrans" cxnId="{853E88D3-2A6C-4E4E-AA6D-5E92073FF746}">
      <dgm:prSet/>
      <dgm:spPr/>
      <dgm:t>
        <a:bodyPr/>
        <a:lstStyle/>
        <a:p>
          <a:endParaRPr lang="en-US"/>
        </a:p>
      </dgm:t>
    </dgm:pt>
    <dgm:pt modelId="{20CA0902-2F82-41C0-B3D6-2BFD9EAEE00D}" type="sibTrans" cxnId="{853E88D3-2A6C-4E4E-AA6D-5E92073FF746}">
      <dgm:prSet/>
      <dgm:spPr/>
      <dgm:t>
        <a:bodyPr/>
        <a:lstStyle/>
        <a:p>
          <a:endParaRPr lang="en-US"/>
        </a:p>
      </dgm:t>
    </dgm:pt>
    <dgm:pt modelId="{2CF9769A-9013-465E-AB46-8F032A8B1947}" type="pres">
      <dgm:prSet presAssocID="{FC4F42FC-5E2A-4783-BDA8-0E1CA698BEB2}" presName="root" presStyleCnt="0">
        <dgm:presLayoutVars>
          <dgm:dir/>
          <dgm:resizeHandles val="exact"/>
        </dgm:presLayoutVars>
      </dgm:prSet>
      <dgm:spPr/>
    </dgm:pt>
    <dgm:pt modelId="{5747D5C2-A8D8-4B99-B630-D6B562846BF9}" type="pres">
      <dgm:prSet presAssocID="{FC4F42FC-5E2A-4783-BDA8-0E1CA698BEB2}" presName="container" presStyleCnt="0">
        <dgm:presLayoutVars>
          <dgm:dir/>
          <dgm:resizeHandles val="exact"/>
        </dgm:presLayoutVars>
      </dgm:prSet>
      <dgm:spPr/>
    </dgm:pt>
    <dgm:pt modelId="{AA22A82F-EC32-45BF-9465-E5D5FA10211A}" type="pres">
      <dgm:prSet presAssocID="{FA07359E-F783-4958-9CF6-20B9E26F0D2C}" presName="compNode" presStyleCnt="0"/>
      <dgm:spPr/>
    </dgm:pt>
    <dgm:pt modelId="{99FCD7E5-C72F-4028-BE7A-3C0B7AA5CE3D}" type="pres">
      <dgm:prSet presAssocID="{FA07359E-F783-4958-9CF6-20B9E26F0D2C}" presName="iconBgRect" presStyleLbl="bgShp" presStyleIdx="0" presStyleCnt="5"/>
      <dgm:spPr/>
    </dgm:pt>
    <dgm:pt modelId="{7CCDB2CB-9513-4058-99B4-14A65440705A}" type="pres">
      <dgm:prSet presAssocID="{FA07359E-F783-4958-9CF6-20B9E26F0D2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0790080F-F30F-4D46-A5A5-EAB94EC273DE}" type="pres">
      <dgm:prSet presAssocID="{FA07359E-F783-4958-9CF6-20B9E26F0D2C}" presName="spaceRect" presStyleCnt="0"/>
      <dgm:spPr/>
    </dgm:pt>
    <dgm:pt modelId="{6CACC48D-F5B5-447B-854D-9002D650F40D}" type="pres">
      <dgm:prSet presAssocID="{FA07359E-F783-4958-9CF6-20B9E26F0D2C}" presName="textRect" presStyleLbl="revTx" presStyleIdx="0" presStyleCnt="5">
        <dgm:presLayoutVars>
          <dgm:chMax val="1"/>
          <dgm:chPref val="1"/>
        </dgm:presLayoutVars>
      </dgm:prSet>
      <dgm:spPr/>
    </dgm:pt>
    <dgm:pt modelId="{C938AC6E-B636-4AC0-A5B7-DDF4E71732FC}" type="pres">
      <dgm:prSet presAssocID="{06FE88E5-E67C-4D64-95A2-240A240A87E9}" presName="sibTrans" presStyleLbl="sibTrans2D1" presStyleIdx="0" presStyleCnt="0"/>
      <dgm:spPr/>
    </dgm:pt>
    <dgm:pt modelId="{0BD21C8C-6895-4FD3-BE96-9F77A2F107EE}" type="pres">
      <dgm:prSet presAssocID="{46ECC5E2-932A-4DD5-B17C-3860626378BC}" presName="compNode" presStyleCnt="0"/>
      <dgm:spPr/>
    </dgm:pt>
    <dgm:pt modelId="{F894F30D-2618-471D-930E-F53F692761BB}" type="pres">
      <dgm:prSet presAssocID="{46ECC5E2-932A-4DD5-B17C-3860626378BC}" presName="iconBgRect" presStyleLbl="bgShp" presStyleIdx="1" presStyleCnt="5"/>
      <dgm:spPr/>
    </dgm:pt>
    <dgm:pt modelId="{FC4A1B3E-F1C7-42EA-ACA3-8F4980ACA035}" type="pres">
      <dgm:prSet presAssocID="{46ECC5E2-932A-4DD5-B17C-3860626378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6BC5FF52-6CE9-4066-8B73-FD3011D09424}" type="pres">
      <dgm:prSet presAssocID="{46ECC5E2-932A-4DD5-B17C-3860626378BC}" presName="spaceRect" presStyleCnt="0"/>
      <dgm:spPr/>
    </dgm:pt>
    <dgm:pt modelId="{6BFF92AA-8170-430C-97D5-5FD477302EC0}" type="pres">
      <dgm:prSet presAssocID="{46ECC5E2-932A-4DD5-B17C-3860626378BC}" presName="textRect" presStyleLbl="revTx" presStyleIdx="1" presStyleCnt="5">
        <dgm:presLayoutVars>
          <dgm:chMax val="1"/>
          <dgm:chPref val="1"/>
        </dgm:presLayoutVars>
      </dgm:prSet>
      <dgm:spPr/>
    </dgm:pt>
    <dgm:pt modelId="{D44F9831-3628-45AC-8D04-D3A1F3EA8075}" type="pres">
      <dgm:prSet presAssocID="{EF8C89D9-1AA6-4FCA-B8C7-F6EBA6423FC4}" presName="sibTrans" presStyleLbl="sibTrans2D1" presStyleIdx="0" presStyleCnt="0"/>
      <dgm:spPr/>
    </dgm:pt>
    <dgm:pt modelId="{03B6F916-9196-42A4-8712-B2EA9169C218}" type="pres">
      <dgm:prSet presAssocID="{4F9490D8-519C-4793-BDC2-2A6B48821C53}" presName="compNode" presStyleCnt="0"/>
      <dgm:spPr/>
    </dgm:pt>
    <dgm:pt modelId="{CA6D6CF4-8C4E-4E7A-AB26-030E739DFA81}" type="pres">
      <dgm:prSet presAssocID="{4F9490D8-519C-4793-BDC2-2A6B48821C53}" presName="iconBgRect" presStyleLbl="bgShp" presStyleIdx="2" presStyleCnt="5"/>
      <dgm:spPr/>
    </dgm:pt>
    <dgm:pt modelId="{5767E8DE-4E32-41BC-B44E-E5A435AC4846}" type="pres">
      <dgm:prSet presAssocID="{4F9490D8-519C-4793-BDC2-2A6B48821C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6F36C0CC-DC29-43EB-B6C1-7BB256B991CC}" type="pres">
      <dgm:prSet presAssocID="{4F9490D8-519C-4793-BDC2-2A6B48821C53}" presName="spaceRect" presStyleCnt="0"/>
      <dgm:spPr/>
    </dgm:pt>
    <dgm:pt modelId="{5C6A898B-3335-41FA-85A0-48D24D57593D}" type="pres">
      <dgm:prSet presAssocID="{4F9490D8-519C-4793-BDC2-2A6B48821C53}" presName="textRect" presStyleLbl="revTx" presStyleIdx="2" presStyleCnt="5">
        <dgm:presLayoutVars>
          <dgm:chMax val="1"/>
          <dgm:chPref val="1"/>
        </dgm:presLayoutVars>
      </dgm:prSet>
      <dgm:spPr/>
    </dgm:pt>
    <dgm:pt modelId="{2B3AE4D9-AE9F-4D90-AAD2-7F0092DCF37D}" type="pres">
      <dgm:prSet presAssocID="{89FB6127-5FD0-4733-B7A9-63A8E3B27812}" presName="sibTrans" presStyleLbl="sibTrans2D1" presStyleIdx="0" presStyleCnt="0"/>
      <dgm:spPr/>
    </dgm:pt>
    <dgm:pt modelId="{BE18CE13-07A3-41A0-81E0-49103FC6F286}" type="pres">
      <dgm:prSet presAssocID="{FCB824E2-0ED0-4B58-9CFC-2CD9860739A6}" presName="compNode" presStyleCnt="0"/>
      <dgm:spPr/>
    </dgm:pt>
    <dgm:pt modelId="{8D56954C-660E-44D9-9358-72F1E79B93FE}" type="pres">
      <dgm:prSet presAssocID="{FCB824E2-0ED0-4B58-9CFC-2CD9860739A6}" presName="iconBgRect" presStyleLbl="bgShp" presStyleIdx="3" presStyleCnt="5"/>
      <dgm:spPr/>
    </dgm:pt>
    <dgm:pt modelId="{7B4DB1EC-189F-41B1-A070-4E8BB32B7F8E}" type="pres">
      <dgm:prSet presAssocID="{FCB824E2-0ED0-4B58-9CFC-2CD9860739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peat"/>
        </a:ext>
      </dgm:extLst>
    </dgm:pt>
    <dgm:pt modelId="{70B8642F-2B7D-4F8D-BE01-B37B026DBAD8}" type="pres">
      <dgm:prSet presAssocID="{FCB824E2-0ED0-4B58-9CFC-2CD9860739A6}" presName="spaceRect" presStyleCnt="0"/>
      <dgm:spPr/>
    </dgm:pt>
    <dgm:pt modelId="{D2AE14D0-5108-4F5D-A69B-A6BD9999E4CC}" type="pres">
      <dgm:prSet presAssocID="{FCB824E2-0ED0-4B58-9CFC-2CD9860739A6}" presName="textRect" presStyleLbl="revTx" presStyleIdx="3" presStyleCnt="5">
        <dgm:presLayoutVars>
          <dgm:chMax val="1"/>
          <dgm:chPref val="1"/>
        </dgm:presLayoutVars>
      </dgm:prSet>
      <dgm:spPr/>
    </dgm:pt>
    <dgm:pt modelId="{EE39C837-E7FC-494A-9CF6-1C74866C7A6A}" type="pres">
      <dgm:prSet presAssocID="{18B3ABC0-DC1B-4F51-A501-AB1E687C0F94}" presName="sibTrans" presStyleLbl="sibTrans2D1" presStyleIdx="0" presStyleCnt="0"/>
      <dgm:spPr/>
    </dgm:pt>
    <dgm:pt modelId="{E40A6EB2-B8AF-47F9-82B3-DB50EA732EAD}" type="pres">
      <dgm:prSet presAssocID="{31B4BE97-2EB0-48A5-BE9E-320805F4D288}" presName="compNode" presStyleCnt="0"/>
      <dgm:spPr/>
    </dgm:pt>
    <dgm:pt modelId="{24245B96-4A34-43A4-8065-30102A0214CA}" type="pres">
      <dgm:prSet presAssocID="{31B4BE97-2EB0-48A5-BE9E-320805F4D288}" presName="iconBgRect" presStyleLbl="bgShp" presStyleIdx="4" presStyleCnt="5"/>
      <dgm:spPr/>
    </dgm:pt>
    <dgm:pt modelId="{C3D8DD68-529A-473E-B9A4-C086D4BFA03D}" type="pres">
      <dgm:prSet presAssocID="{31B4BE97-2EB0-48A5-BE9E-320805F4D2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6706BB42-9629-470A-96DD-BA04C2A9D3B6}" type="pres">
      <dgm:prSet presAssocID="{31B4BE97-2EB0-48A5-BE9E-320805F4D288}" presName="spaceRect" presStyleCnt="0"/>
      <dgm:spPr/>
    </dgm:pt>
    <dgm:pt modelId="{A2099DA2-90AA-4C98-ADCF-917F162E3681}" type="pres">
      <dgm:prSet presAssocID="{31B4BE97-2EB0-48A5-BE9E-320805F4D288}" presName="textRect" presStyleLbl="revTx" presStyleIdx="4" presStyleCnt="5">
        <dgm:presLayoutVars>
          <dgm:chMax val="1"/>
          <dgm:chPref val="1"/>
        </dgm:presLayoutVars>
      </dgm:prSet>
      <dgm:spPr/>
    </dgm:pt>
  </dgm:ptLst>
  <dgm:cxnLst>
    <dgm:cxn modelId="{6DE3510B-70CE-4EB1-A59A-4B5E7DFD3AB5}" type="presOf" srcId="{46ECC5E2-932A-4DD5-B17C-3860626378BC}" destId="{6BFF92AA-8170-430C-97D5-5FD477302EC0}" srcOrd="0" destOrd="0" presId="urn:microsoft.com/office/officeart/2018/2/layout/IconCircleList"/>
    <dgm:cxn modelId="{DEB38015-D0AC-45BA-863B-E68E6FE59BD6}" type="presOf" srcId="{FA07359E-F783-4958-9CF6-20B9E26F0D2C}" destId="{6CACC48D-F5B5-447B-854D-9002D650F40D}" srcOrd="0" destOrd="0" presId="urn:microsoft.com/office/officeart/2018/2/layout/IconCircleList"/>
    <dgm:cxn modelId="{352BF62A-8A58-4C8E-BC3F-7E0D8A257C23}" srcId="{FC4F42FC-5E2A-4783-BDA8-0E1CA698BEB2}" destId="{4F9490D8-519C-4793-BDC2-2A6B48821C53}" srcOrd="2" destOrd="0" parTransId="{DEF2F2E3-D05C-4ADE-9EEC-8CBEC4AA1F02}" sibTransId="{89FB6127-5FD0-4733-B7A9-63A8E3B27812}"/>
    <dgm:cxn modelId="{801EB638-1421-4719-A432-4F0D4E9911ED}" type="presOf" srcId="{06FE88E5-E67C-4D64-95A2-240A240A87E9}" destId="{C938AC6E-B636-4AC0-A5B7-DDF4E71732FC}" srcOrd="0" destOrd="0" presId="urn:microsoft.com/office/officeart/2018/2/layout/IconCircleList"/>
    <dgm:cxn modelId="{11162C3F-7A0D-40C7-9368-CD4BB1720924}" srcId="{FC4F42FC-5E2A-4783-BDA8-0E1CA698BEB2}" destId="{46ECC5E2-932A-4DD5-B17C-3860626378BC}" srcOrd="1" destOrd="0" parTransId="{901D9E69-D276-49C3-96ED-7532630D7334}" sibTransId="{EF8C89D9-1AA6-4FCA-B8C7-F6EBA6423FC4}"/>
    <dgm:cxn modelId="{B836495C-E9B2-4D69-92AA-AFE84C2CD28C}" srcId="{FC4F42FC-5E2A-4783-BDA8-0E1CA698BEB2}" destId="{FA07359E-F783-4958-9CF6-20B9E26F0D2C}" srcOrd="0" destOrd="0" parTransId="{ACF08E71-90BE-41F3-BF84-C242C8A55229}" sibTransId="{06FE88E5-E67C-4D64-95A2-240A240A87E9}"/>
    <dgm:cxn modelId="{25E13A42-0539-45A8-857E-25AED6788559}" type="presOf" srcId="{FC4F42FC-5E2A-4783-BDA8-0E1CA698BEB2}" destId="{2CF9769A-9013-465E-AB46-8F032A8B1947}" srcOrd="0" destOrd="0" presId="urn:microsoft.com/office/officeart/2018/2/layout/IconCircleList"/>
    <dgm:cxn modelId="{A7FD6568-FCDC-48F9-94F6-FF2914CC7491}" type="presOf" srcId="{31B4BE97-2EB0-48A5-BE9E-320805F4D288}" destId="{A2099DA2-90AA-4C98-ADCF-917F162E3681}" srcOrd="0" destOrd="0" presId="urn:microsoft.com/office/officeart/2018/2/layout/IconCircleList"/>
    <dgm:cxn modelId="{A8CD7959-03E7-4B38-A420-CA0D649557BB}" srcId="{FC4F42FC-5E2A-4783-BDA8-0E1CA698BEB2}" destId="{FCB824E2-0ED0-4B58-9CFC-2CD9860739A6}" srcOrd="3" destOrd="0" parTransId="{EC553DA0-AD4A-47CE-8231-E06D798E7178}" sibTransId="{18B3ABC0-DC1B-4F51-A501-AB1E687C0F94}"/>
    <dgm:cxn modelId="{A3C22E8A-86C5-4A7E-9B67-6A07614BA045}" type="presOf" srcId="{18B3ABC0-DC1B-4F51-A501-AB1E687C0F94}" destId="{EE39C837-E7FC-494A-9CF6-1C74866C7A6A}" srcOrd="0" destOrd="0" presId="urn:microsoft.com/office/officeart/2018/2/layout/IconCircleList"/>
    <dgm:cxn modelId="{AC2AFC9D-3793-441A-88A1-1B9E5C3544AF}" type="presOf" srcId="{89FB6127-5FD0-4733-B7A9-63A8E3B27812}" destId="{2B3AE4D9-AE9F-4D90-AAD2-7F0092DCF37D}" srcOrd="0" destOrd="0" presId="urn:microsoft.com/office/officeart/2018/2/layout/IconCircleList"/>
    <dgm:cxn modelId="{9EAFC2C0-A284-4DC1-8643-33C4C2C2C0B1}" type="presOf" srcId="{4F9490D8-519C-4793-BDC2-2A6B48821C53}" destId="{5C6A898B-3335-41FA-85A0-48D24D57593D}" srcOrd="0" destOrd="0" presId="urn:microsoft.com/office/officeart/2018/2/layout/IconCircleList"/>
    <dgm:cxn modelId="{853E88D3-2A6C-4E4E-AA6D-5E92073FF746}" srcId="{FC4F42FC-5E2A-4783-BDA8-0E1CA698BEB2}" destId="{31B4BE97-2EB0-48A5-BE9E-320805F4D288}" srcOrd="4" destOrd="0" parTransId="{4F07B8E7-6C84-43CD-9224-2DA284BC7CEE}" sibTransId="{20CA0902-2F82-41C0-B3D6-2BFD9EAEE00D}"/>
    <dgm:cxn modelId="{FE1A9FD9-E948-439B-87DA-A5B65E882C32}" type="presOf" srcId="{EF8C89D9-1AA6-4FCA-B8C7-F6EBA6423FC4}" destId="{D44F9831-3628-45AC-8D04-D3A1F3EA8075}" srcOrd="0" destOrd="0" presId="urn:microsoft.com/office/officeart/2018/2/layout/IconCircleList"/>
    <dgm:cxn modelId="{0A8D8AFF-19D7-4467-B175-0E23DF49ED3F}" type="presOf" srcId="{FCB824E2-0ED0-4B58-9CFC-2CD9860739A6}" destId="{D2AE14D0-5108-4F5D-A69B-A6BD9999E4CC}" srcOrd="0" destOrd="0" presId="urn:microsoft.com/office/officeart/2018/2/layout/IconCircleList"/>
    <dgm:cxn modelId="{037C0E92-A18A-4D47-BEA8-F36D3DC53C12}" type="presParOf" srcId="{2CF9769A-9013-465E-AB46-8F032A8B1947}" destId="{5747D5C2-A8D8-4B99-B630-D6B562846BF9}" srcOrd="0" destOrd="0" presId="urn:microsoft.com/office/officeart/2018/2/layout/IconCircleList"/>
    <dgm:cxn modelId="{E53AE7D2-41FF-4702-B644-937B825E4669}" type="presParOf" srcId="{5747D5C2-A8D8-4B99-B630-D6B562846BF9}" destId="{AA22A82F-EC32-45BF-9465-E5D5FA10211A}" srcOrd="0" destOrd="0" presId="urn:microsoft.com/office/officeart/2018/2/layout/IconCircleList"/>
    <dgm:cxn modelId="{2D6B4842-BBC0-432D-9DE5-389EDDEC4FC3}" type="presParOf" srcId="{AA22A82F-EC32-45BF-9465-E5D5FA10211A}" destId="{99FCD7E5-C72F-4028-BE7A-3C0B7AA5CE3D}" srcOrd="0" destOrd="0" presId="urn:microsoft.com/office/officeart/2018/2/layout/IconCircleList"/>
    <dgm:cxn modelId="{2827F763-80E8-4527-A02B-F76088D42A51}" type="presParOf" srcId="{AA22A82F-EC32-45BF-9465-E5D5FA10211A}" destId="{7CCDB2CB-9513-4058-99B4-14A65440705A}" srcOrd="1" destOrd="0" presId="urn:microsoft.com/office/officeart/2018/2/layout/IconCircleList"/>
    <dgm:cxn modelId="{0EA2CCA9-5775-46C9-AEAF-D7AE9FC31B6D}" type="presParOf" srcId="{AA22A82F-EC32-45BF-9465-E5D5FA10211A}" destId="{0790080F-F30F-4D46-A5A5-EAB94EC273DE}" srcOrd="2" destOrd="0" presId="urn:microsoft.com/office/officeart/2018/2/layout/IconCircleList"/>
    <dgm:cxn modelId="{B5227AEE-1ABE-4DB1-8E35-9EAB36DEB5F4}" type="presParOf" srcId="{AA22A82F-EC32-45BF-9465-E5D5FA10211A}" destId="{6CACC48D-F5B5-447B-854D-9002D650F40D}" srcOrd="3" destOrd="0" presId="urn:microsoft.com/office/officeart/2018/2/layout/IconCircleList"/>
    <dgm:cxn modelId="{D5A321FD-0345-4769-8DB6-A26193D5E6FD}" type="presParOf" srcId="{5747D5C2-A8D8-4B99-B630-D6B562846BF9}" destId="{C938AC6E-B636-4AC0-A5B7-DDF4E71732FC}" srcOrd="1" destOrd="0" presId="urn:microsoft.com/office/officeart/2018/2/layout/IconCircleList"/>
    <dgm:cxn modelId="{E56E6F11-9646-4293-A06B-9EED18F248E1}" type="presParOf" srcId="{5747D5C2-A8D8-4B99-B630-D6B562846BF9}" destId="{0BD21C8C-6895-4FD3-BE96-9F77A2F107EE}" srcOrd="2" destOrd="0" presId="urn:microsoft.com/office/officeart/2018/2/layout/IconCircleList"/>
    <dgm:cxn modelId="{B5175455-51F9-4A03-98FF-5AEF18FF0C8A}" type="presParOf" srcId="{0BD21C8C-6895-4FD3-BE96-9F77A2F107EE}" destId="{F894F30D-2618-471D-930E-F53F692761BB}" srcOrd="0" destOrd="0" presId="urn:microsoft.com/office/officeart/2018/2/layout/IconCircleList"/>
    <dgm:cxn modelId="{D3F948AE-667D-4BD3-99B5-D36FDCAFC899}" type="presParOf" srcId="{0BD21C8C-6895-4FD3-BE96-9F77A2F107EE}" destId="{FC4A1B3E-F1C7-42EA-ACA3-8F4980ACA035}" srcOrd="1" destOrd="0" presId="urn:microsoft.com/office/officeart/2018/2/layout/IconCircleList"/>
    <dgm:cxn modelId="{E1B55018-9279-498F-9513-3788BB09432C}" type="presParOf" srcId="{0BD21C8C-6895-4FD3-BE96-9F77A2F107EE}" destId="{6BC5FF52-6CE9-4066-8B73-FD3011D09424}" srcOrd="2" destOrd="0" presId="urn:microsoft.com/office/officeart/2018/2/layout/IconCircleList"/>
    <dgm:cxn modelId="{4BE91A94-6A9A-4950-BF45-3C093715DF2C}" type="presParOf" srcId="{0BD21C8C-6895-4FD3-BE96-9F77A2F107EE}" destId="{6BFF92AA-8170-430C-97D5-5FD477302EC0}" srcOrd="3" destOrd="0" presId="urn:microsoft.com/office/officeart/2018/2/layout/IconCircleList"/>
    <dgm:cxn modelId="{D01D61BA-9575-4195-BE3C-A89ABC08528B}" type="presParOf" srcId="{5747D5C2-A8D8-4B99-B630-D6B562846BF9}" destId="{D44F9831-3628-45AC-8D04-D3A1F3EA8075}" srcOrd="3" destOrd="0" presId="urn:microsoft.com/office/officeart/2018/2/layout/IconCircleList"/>
    <dgm:cxn modelId="{58CCCB15-18CD-4F01-A601-44396E7C38CB}" type="presParOf" srcId="{5747D5C2-A8D8-4B99-B630-D6B562846BF9}" destId="{03B6F916-9196-42A4-8712-B2EA9169C218}" srcOrd="4" destOrd="0" presId="urn:microsoft.com/office/officeart/2018/2/layout/IconCircleList"/>
    <dgm:cxn modelId="{EA85F0BE-8B2D-4092-A616-F6C9709E266B}" type="presParOf" srcId="{03B6F916-9196-42A4-8712-B2EA9169C218}" destId="{CA6D6CF4-8C4E-4E7A-AB26-030E739DFA81}" srcOrd="0" destOrd="0" presId="urn:microsoft.com/office/officeart/2018/2/layout/IconCircleList"/>
    <dgm:cxn modelId="{CF42BFC8-B5F3-4D94-94B1-8F8DC175DBBE}" type="presParOf" srcId="{03B6F916-9196-42A4-8712-B2EA9169C218}" destId="{5767E8DE-4E32-41BC-B44E-E5A435AC4846}" srcOrd="1" destOrd="0" presId="urn:microsoft.com/office/officeart/2018/2/layout/IconCircleList"/>
    <dgm:cxn modelId="{6A061D62-B30B-4A43-9303-F09973544851}" type="presParOf" srcId="{03B6F916-9196-42A4-8712-B2EA9169C218}" destId="{6F36C0CC-DC29-43EB-B6C1-7BB256B991CC}" srcOrd="2" destOrd="0" presId="urn:microsoft.com/office/officeart/2018/2/layout/IconCircleList"/>
    <dgm:cxn modelId="{4285EAE1-ED64-4E35-9FA6-2425CD76B228}" type="presParOf" srcId="{03B6F916-9196-42A4-8712-B2EA9169C218}" destId="{5C6A898B-3335-41FA-85A0-48D24D57593D}" srcOrd="3" destOrd="0" presId="urn:microsoft.com/office/officeart/2018/2/layout/IconCircleList"/>
    <dgm:cxn modelId="{5519801C-327C-42A9-9A38-662F434EFBB3}" type="presParOf" srcId="{5747D5C2-A8D8-4B99-B630-D6B562846BF9}" destId="{2B3AE4D9-AE9F-4D90-AAD2-7F0092DCF37D}" srcOrd="5" destOrd="0" presId="urn:microsoft.com/office/officeart/2018/2/layout/IconCircleList"/>
    <dgm:cxn modelId="{650DAE08-5EE9-498E-B9C3-D6060FE6814A}" type="presParOf" srcId="{5747D5C2-A8D8-4B99-B630-D6B562846BF9}" destId="{BE18CE13-07A3-41A0-81E0-49103FC6F286}" srcOrd="6" destOrd="0" presId="urn:microsoft.com/office/officeart/2018/2/layout/IconCircleList"/>
    <dgm:cxn modelId="{CBFE844E-2CC3-416C-A939-170A5A7D90D5}" type="presParOf" srcId="{BE18CE13-07A3-41A0-81E0-49103FC6F286}" destId="{8D56954C-660E-44D9-9358-72F1E79B93FE}" srcOrd="0" destOrd="0" presId="urn:microsoft.com/office/officeart/2018/2/layout/IconCircleList"/>
    <dgm:cxn modelId="{EB9D4D63-E98B-4956-A386-A41E56535416}" type="presParOf" srcId="{BE18CE13-07A3-41A0-81E0-49103FC6F286}" destId="{7B4DB1EC-189F-41B1-A070-4E8BB32B7F8E}" srcOrd="1" destOrd="0" presId="urn:microsoft.com/office/officeart/2018/2/layout/IconCircleList"/>
    <dgm:cxn modelId="{504295F1-4B59-4550-8C74-B471B8B9F39C}" type="presParOf" srcId="{BE18CE13-07A3-41A0-81E0-49103FC6F286}" destId="{70B8642F-2B7D-4F8D-BE01-B37B026DBAD8}" srcOrd="2" destOrd="0" presId="urn:microsoft.com/office/officeart/2018/2/layout/IconCircleList"/>
    <dgm:cxn modelId="{A2038B50-3B6C-40BD-8CD5-A8B063BB7FBC}" type="presParOf" srcId="{BE18CE13-07A3-41A0-81E0-49103FC6F286}" destId="{D2AE14D0-5108-4F5D-A69B-A6BD9999E4CC}" srcOrd="3" destOrd="0" presId="urn:microsoft.com/office/officeart/2018/2/layout/IconCircleList"/>
    <dgm:cxn modelId="{08C0879E-0D23-4C66-98DF-8CDF14D0DA51}" type="presParOf" srcId="{5747D5C2-A8D8-4B99-B630-D6B562846BF9}" destId="{EE39C837-E7FC-494A-9CF6-1C74866C7A6A}" srcOrd="7" destOrd="0" presId="urn:microsoft.com/office/officeart/2018/2/layout/IconCircleList"/>
    <dgm:cxn modelId="{1299C388-929F-45F2-928E-7D1982BDAE36}" type="presParOf" srcId="{5747D5C2-A8D8-4B99-B630-D6B562846BF9}" destId="{E40A6EB2-B8AF-47F9-82B3-DB50EA732EAD}" srcOrd="8" destOrd="0" presId="urn:microsoft.com/office/officeart/2018/2/layout/IconCircleList"/>
    <dgm:cxn modelId="{ABAF9CE8-B32F-457F-85FB-DC148CA4FBF3}" type="presParOf" srcId="{E40A6EB2-B8AF-47F9-82B3-DB50EA732EAD}" destId="{24245B96-4A34-43A4-8065-30102A0214CA}" srcOrd="0" destOrd="0" presId="urn:microsoft.com/office/officeart/2018/2/layout/IconCircleList"/>
    <dgm:cxn modelId="{63A53E2D-F582-4853-9631-D6C1C17E9BC0}" type="presParOf" srcId="{E40A6EB2-B8AF-47F9-82B3-DB50EA732EAD}" destId="{C3D8DD68-529A-473E-B9A4-C086D4BFA03D}" srcOrd="1" destOrd="0" presId="urn:microsoft.com/office/officeart/2018/2/layout/IconCircleList"/>
    <dgm:cxn modelId="{59F07A8A-D4F8-4CEA-BB4F-1CCD86B353F0}" type="presParOf" srcId="{E40A6EB2-B8AF-47F9-82B3-DB50EA732EAD}" destId="{6706BB42-9629-470A-96DD-BA04C2A9D3B6}" srcOrd="2" destOrd="0" presId="urn:microsoft.com/office/officeart/2018/2/layout/IconCircleList"/>
    <dgm:cxn modelId="{AD66A552-CAB1-410C-B4BB-27E6905B08B5}" type="presParOf" srcId="{E40A6EB2-B8AF-47F9-82B3-DB50EA732EAD}" destId="{A2099DA2-90AA-4C98-ADCF-917F162E368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AB6199-2C30-4D6B-87FB-30E96C6EEBB2}" type="doc">
      <dgm:prSet loTypeId="urn:microsoft.com/office/officeart/2016/7/layout/BasicLinearProcessNumbered" loCatId="process" qsTypeId="urn:microsoft.com/office/officeart/2005/8/quickstyle/simple1" qsCatId="simple" csTypeId="urn:microsoft.com/office/officeart/2005/8/colors/accent5_2" csCatId="accent5"/>
      <dgm:spPr/>
      <dgm:t>
        <a:bodyPr/>
        <a:lstStyle/>
        <a:p>
          <a:endParaRPr lang="en-US"/>
        </a:p>
      </dgm:t>
    </dgm:pt>
    <dgm:pt modelId="{0F6A9552-9010-475F-9D0B-D29F7ED24133}">
      <dgm:prSet/>
      <dgm:spPr/>
      <dgm:t>
        <a:bodyPr/>
        <a:lstStyle/>
        <a:p>
          <a:r>
            <a:rPr lang="en-US"/>
            <a:t>LearnPath+ offers a personalized, adaptive learning experience tailored to individual needs.</a:t>
          </a:r>
        </a:p>
      </dgm:t>
    </dgm:pt>
    <dgm:pt modelId="{902F0D7C-2AF0-4998-9DCC-954D02865CFC}" type="parTrans" cxnId="{4706006D-AD12-4C7B-B515-4D52D69D381F}">
      <dgm:prSet/>
      <dgm:spPr/>
      <dgm:t>
        <a:bodyPr/>
        <a:lstStyle/>
        <a:p>
          <a:endParaRPr lang="en-US"/>
        </a:p>
      </dgm:t>
    </dgm:pt>
    <dgm:pt modelId="{B4D9B58F-1771-4073-8E1F-004DD52E8122}" type="sibTrans" cxnId="{4706006D-AD12-4C7B-B515-4D52D69D381F}">
      <dgm:prSet phldrT="1" phldr="0"/>
      <dgm:spPr/>
      <dgm:t>
        <a:bodyPr/>
        <a:lstStyle/>
        <a:p>
          <a:r>
            <a:rPr lang="en-US"/>
            <a:t>1</a:t>
          </a:r>
        </a:p>
      </dgm:t>
    </dgm:pt>
    <dgm:pt modelId="{3ED261DB-41F2-4BFE-95A0-48463838C1C2}">
      <dgm:prSet/>
      <dgm:spPr/>
      <dgm:t>
        <a:bodyPr/>
        <a:lstStyle/>
        <a:p>
          <a:r>
            <a:rPr lang="en-US"/>
            <a:t>Machine learning algorithms ensure dynamic content delivery and real-time personalization.</a:t>
          </a:r>
        </a:p>
      </dgm:t>
    </dgm:pt>
    <dgm:pt modelId="{75EAF616-BCD2-425D-9589-27C37D45DA80}" type="parTrans" cxnId="{4A2E792D-5330-45E7-930A-A608FD8AD2B2}">
      <dgm:prSet/>
      <dgm:spPr/>
      <dgm:t>
        <a:bodyPr/>
        <a:lstStyle/>
        <a:p>
          <a:endParaRPr lang="en-US"/>
        </a:p>
      </dgm:t>
    </dgm:pt>
    <dgm:pt modelId="{B689F667-EF1B-4F2E-A38D-32084E836A50}" type="sibTrans" cxnId="{4A2E792D-5330-45E7-930A-A608FD8AD2B2}">
      <dgm:prSet phldrT="2" phldr="0"/>
      <dgm:spPr/>
      <dgm:t>
        <a:bodyPr/>
        <a:lstStyle/>
        <a:p>
          <a:r>
            <a:rPr lang="en-US"/>
            <a:t>2</a:t>
          </a:r>
        </a:p>
      </dgm:t>
    </dgm:pt>
    <dgm:pt modelId="{8645FCB7-87A4-416A-81D5-80859F82CE4D}">
      <dgm:prSet/>
      <dgm:spPr/>
      <dgm:t>
        <a:bodyPr/>
        <a:lstStyle/>
        <a:p>
          <a:r>
            <a:rPr lang="en-US"/>
            <a:t>Future work includes scaling the system to other educational fields and enhancing adaptive algorithms.</a:t>
          </a:r>
        </a:p>
      </dgm:t>
    </dgm:pt>
    <dgm:pt modelId="{BF626C59-9653-4D35-A37C-51623F1F07F5}" type="parTrans" cxnId="{386DE44D-841F-4D29-A4A6-2D5A2FB72FEF}">
      <dgm:prSet/>
      <dgm:spPr/>
      <dgm:t>
        <a:bodyPr/>
        <a:lstStyle/>
        <a:p>
          <a:endParaRPr lang="en-US"/>
        </a:p>
      </dgm:t>
    </dgm:pt>
    <dgm:pt modelId="{A9D0A050-811A-460E-9097-A6E5D3FE08B7}" type="sibTrans" cxnId="{386DE44D-841F-4D29-A4A6-2D5A2FB72FEF}">
      <dgm:prSet phldrT="3" phldr="0"/>
      <dgm:spPr/>
      <dgm:t>
        <a:bodyPr/>
        <a:lstStyle/>
        <a:p>
          <a:r>
            <a:rPr lang="en-US"/>
            <a:t>3</a:t>
          </a:r>
        </a:p>
      </dgm:t>
    </dgm:pt>
    <dgm:pt modelId="{59B4E18F-7EC5-46D1-821F-CE313DA8035A}" type="pres">
      <dgm:prSet presAssocID="{28AB6199-2C30-4D6B-87FB-30E96C6EEBB2}" presName="Name0" presStyleCnt="0">
        <dgm:presLayoutVars>
          <dgm:animLvl val="lvl"/>
          <dgm:resizeHandles val="exact"/>
        </dgm:presLayoutVars>
      </dgm:prSet>
      <dgm:spPr/>
    </dgm:pt>
    <dgm:pt modelId="{482194E4-D41F-4742-A11D-5B7698544056}" type="pres">
      <dgm:prSet presAssocID="{0F6A9552-9010-475F-9D0B-D29F7ED24133}" presName="compositeNode" presStyleCnt="0">
        <dgm:presLayoutVars>
          <dgm:bulletEnabled val="1"/>
        </dgm:presLayoutVars>
      </dgm:prSet>
      <dgm:spPr/>
    </dgm:pt>
    <dgm:pt modelId="{0DEF5DB6-134B-4E61-8462-646FB58AFF22}" type="pres">
      <dgm:prSet presAssocID="{0F6A9552-9010-475F-9D0B-D29F7ED24133}" presName="bgRect" presStyleLbl="bgAccFollowNode1" presStyleIdx="0" presStyleCnt="3"/>
      <dgm:spPr/>
    </dgm:pt>
    <dgm:pt modelId="{B003666D-F955-497B-AB1C-8DBF0FA06DE5}" type="pres">
      <dgm:prSet presAssocID="{B4D9B58F-1771-4073-8E1F-004DD52E8122}" presName="sibTransNodeCircle" presStyleLbl="alignNode1" presStyleIdx="0" presStyleCnt="6">
        <dgm:presLayoutVars>
          <dgm:chMax val="0"/>
          <dgm:bulletEnabled/>
        </dgm:presLayoutVars>
      </dgm:prSet>
      <dgm:spPr/>
    </dgm:pt>
    <dgm:pt modelId="{D3D40B30-78A8-4B49-9CD3-4FC8C8CDBD0E}" type="pres">
      <dgm:prSet presAssocID="{0F6A9552-9010-475F-9D0B-D29F7ED24133}" presName="bottomLine" presStyleLbl="alignNode1" presStyleIdx="1" presStyleCnt="6">
        <dgm:presLayoutVars/>
      </dgm:prSet>
      <dgm:spPr/>
    </dgm:pt>
    <dgm:pt modelId="{D4C0E8C9-751D-4B3A-96C9-228DF4825E88}" type="pres">
      <dgm:prSet presAssocID="{0F6A9552-9010-475F-9D0B-D29F7ED24133}" presName="nodeText" presStyleLbl="bgAccFollowNode1" presStyleIdx="0" presStyleCnt="3">
        <dgm:presLayoutVars>
          <dgm:bulletEnabled val="1"/>
        </dgm:presLayoutVars>
      </dgm:prSet>
      <dgm:spPr/>
    </dgm:pt>
    <dgm:pt modelId="{E0056A42-40BA-4454-926C-3AC211A27F9D}" type="pres">
      <dgm:prSet presAssocID="{B4D9B58F-1771-4073-8E1F-004DD52E8122}" presName="sibTrans" presStyleCnt="0"/>
      <dgm:spPr/>
    </dgm:pt>
    <dgm:pt modelId="{1DAF9716-FA80-4C6C-AD8B-14EBEE1474A1}" type="pres">
      <dgm:prSet presAssocID="{3ED261DB-41F2-4BFE-95A0-48463838C1C2}" presName="compositeNode" presStyleCnt="0">
        <dgm:presLayoutVars>
          <dgm:bulletEnabled val="1"/>
        </dgm:presLayoutVars>
      </dgm:prSet>
      <dgm:spPr/>
    </dgm:pt>
    <dgm:pt modelId="{E0D16DA8-0D5F-4D4B-BF32-F8DBB8FB1924}" type="pres">
      <dgm:prSet presAssocID="{3ED261DB-41F2-4BFE-95A0-48463838C1C2}" presName="bgRect" presStyleLbl="bgAccFollowNode1" presStyleIdx="1" presStyleCnt="3"/>
      <dgm:spPr/>
    </dgm:pt>
    <dgm:pt modelId="{1416E3D0-D914-4D5C-A7EE-7F8739E592B8}" type="pres">
      <dgm:prSet presAssocID="{B689F667-EF1B-4F2E-A38D-32084E836A50}" presName="sibTransNodeCircle" presStyleLbl="alignNode1" presStyleIdx="2" presStyleCnt="6">
        <dgm:presLayoutVars>
          <dgm:chMax val="0"/>
          <dgm:bulletEnabled/>
        </dgm:presLayoutVars>
      </dgm:prSet>
      <dgm:spPr/>
    </dgm:pt>
    <dgm:pt modelId="{76B080F2-ED0D-4DE6-A587-342EF19D2FAE}" type="pres">
      <dgm:prSet presAssocID="{3ED261DB-41F2-4BFE-95A0-48463838C1C2}" presName="bottomLine" presStyleLbl="alignNode1" presStyleIdx="3" presStyleCnt="6">
        <dgm:presLayoutVars/>
      </dgm:prSet>
      <dgm:spPr/>
    </dgm:pt>
    <dgm:pt modelId="{3944B295-DA85-47B1-A760-8DC072FC0C73}" type="pres">
      <dgm:prSet presAssocID="{3ED261DB-41F2-4BFE-95A0-48463838C1C2}" presName="nodeText" presStyleLbl="bgAccFollowNode1" presStyleIdx="1" presStyleCnt="3">
        <dgm:presLayoutVars>
          <dgm:bulletEnabled val="1"/>
        </dgm:presLayoutVars>
      </dgm:prSet>
      <dgm:spPr/>
    </dgm:pt>
    <dgm:pt modelId="{AC5A5154-8048-42C4-9CB0-986B5BB04D5E}" type="pres">
      <dgm:prSet presAssocID="{B689F667-EF1B-4F2E-A38D-32084E836A50}" presName="sibTrans" presStyleCnt="0"/>
      <dgm:spPr/>
    </dgm:pt>
    <dgm:pt modelId="{2CCBC66D-3310-4F69-878E-282FA7413D1F}" type="pres">
      <dgm:prSet presAssocID="{8645FCB7-87A4-416A-81D5-80859F82CE4D}" presName="compositeNode" presStyleCnt="0">
        <dgm:presLayoutVars>
          <dgm:bulletEnabled val="1"/>
        </dgm:presLayoutVars>
      </dgm:prSet>
      <dgm:spPr/>
    </dgm:pt>
    <dgm:pt modelId="{05D17EEE-8880-4B1F-82C0-91662581897B}" type="pres">
      <dgm:prSet presAssocID="{8645FCB7-87A4-416A-81D5-80859F82CE4D}" presName="bgRect" presStyleLbl="bgAccFollowNode1" presStyleIdx="2" presStyleCnt="3"/>
      <dgm:spPr/>
    </dgm:pt>
    <dgm:pt modelId="{317059F4-E92E-499D-87CE-FADC6EC7ECB7}" type="pres">
      <dgm:prSet presAssocID="{A9D0A050-811A-460E-9097-A6E5D3FE08B7}" presName="sibTransNodeCircle" presStyleLbl="alignNode1" presStyleIdx="4" presStyleCnt="6">
        <dgm:presLayoutVars>
          <dgm:chMax val="0"/>
          <dgm:bulletEnabled/>
        </dgm:presLayoutVars>
      </dgm:prSet>
      <dgm:spPr/>
    </dgm:pt>
    <dgm:pt modelId="{A9062EF8-E01A-4805-8EBE-F8432E3FF66D}" type="pres">
      <dgm:prSet presAssocID="{8645FCB7-87A4-416A-81D5-80859F82CE4D}" presName="bottomLine" presStyleLbl="alignNode1" presStyleIdx="5" presStyleCnt="6">
        <dgm:presLayoutVars/>
      </dgm:prSet>
      <dgm:spPr/>
    </dgm:pt>
    <dgm:pt modelId="{1F8B59A5-B543-4EAB-9678-5D1760A7FEBF}" type="pres">
      <dgm:prSet presAssocID="{8645FCB7-87A4-416A-81D5-80859F82CE4D}" presName="nodeText" presStyleLbl="bgAccFollowNode1" presStyleIdx="2" presStyleCnt="3">
        <dgm:presLayoutVars>
          <dgm:bulletEnabled val="1"/>
        </dgm:presLayoutVars>
      </dgm:prSet>
      <dgm:spPr/>
    </dgm:pt>
  </dgm:ptLst>
  <dgm:cxnLst>
    <dgm:cxn modelId="{4BDFA106-B67E-4EED-A453-4DC7235CCA6E}" type="presOf" srcId="{28AB6199-2C30-4D6B-87FB-30E96C6EEBB2}" destId="{59B4E18F-7EC5-46D1-821F-CE313DA8035A}" srcOrd="0" destOrd="0" presId="urn:microsoft.com/office/officeart/2016/7/layout/BasicLinearProcessNumbered"/>
    <dgm:cxn modelId="{CF7C3610-A877-4D1C-A7F2-89B136C500C5}" type="presOf" srcId="{3ED261DB-41F2-4BFE-95A0-48463838C1C2}" destId="{3944B295-DA85-47B1-A760-8DC072FC0C73}" srcOrd="1" destOrd="0" presId="urn:microsoft.com/office/officeart/2016/7/layout/BasicLinearProcessNumbered"/>
    <dgm:cxn modelId="{4A2E792D-5330-45E7-930A-A608FD8AD2B2}" srcId="{28AB6199-2C30-4D6B-87FB-30E96C6EEBB2}" destId="{3ED261DB-41F2-4BFE-95A0-48463838C1C2}" srcOrd="1" destOrd="0" parTransId="{75EAF616-BCD2-425D-9589-27C37D45DA80}" sibTransId="{B689F667-EF1B-4F2E-A38D-32084E836A50}"/>
    <dgm:cxn modelId="{34CDBE69-B526-4CA1-9C4B-0C7848CB3F65}" type="presOf" srcId="{B4D9B58F-1771-4073-8E1F-004DD52E8122}" destId="{B003666D-F955-497B-AB1C-8DBF0FA06DE5}" srcOrd="0" destOrd="0" presId="urn:microsoft.com/office/officeart/2016/7/layout/BasicLinearProcessNumbered"/>
    <dgm:cxn modelId="{4706006D-AD12-4C7B-B515-4D52D69D381F}" srcId="{28AB6199-2C30-4D6B-87FB-30E96C6EEBB2}" destId="{0F6A9552-9010-475F-9D0B-D29F7ED24133}" srcOrd="0" destOrd="0" parTransId="{902F0D7C-2AF0-4998-9DCC-954D02865CFC}" sibTransId="{B4D9B58F-1771-4073-8E1F-004DD52E8122}"/>
    <dgm:cxn modelId="{386DE44D-841F-4D29-A4A6-2D5A2FB72FEF}" srcId="{28AB6199-2C30-4D6B-87FB-30E96C6EEBB2}" destId="{8645FCB7-87A4-416A-81D5-80859F82CE4D}" srcOrd="2" destOrd="0" parTransId="{BF626C59-9653-4D35-A37C-51623F1F07F5}" sibTransId="{A9D0A050-811A-460E-9097-A6E5D3FE08B7}"/>
    <dgm:cxn modelId="{19BA6E85-170E-4C09-B262-C5BE71E675D9}" type="presOf" srcId="{8645FCB7-87A4-416A-81D5-80859F82CE4D}" destId="{1F8B59A5-B543-4EAB-9678-5D1760A7FEBF}" srcOrd="1" destOrd="0" presId="urn:microsoft.com/office/officeart/2016/7/layout/BasicLinearProcessNumbered"/>
    <dgm:cxn modelId="{C0DD2687-7D1D-4322-979D-999F1D0CE24E}" type="presOf" srcId="{0F6A9552-9010-475F-9D0B-D29F7ED24133}" destId="{0DEF5DB6-134B-4E61-8462-646FB58AFF22}" srcOrd="0" destOrd="0" presId="urn:microsoft.com/office/officeart/2016/7/layout/BasicLinearProcessNumbered"/>
    <dgm:cxn modelId="{F0B7D68B-FCC3-4D1E-9C59-9005CE431E19}" type="presOf" srcId="{B689F667-EF1B-4F2E-A38D-32084E836A50}" destId="{1416E3D0-D914-4D5C-A7EE-7F8739E592B8}" srcOrd="0" destOrd="0" presId="urn:microsoft.com/office/officeart/2016/7/layout/BasicLinearProcessNumbered"/>
    <dgm:cxn modelId="{BD44BE94-253E-4495-B1E6-D4DE483B3383}" type="presOf" srcId="{0F6A9552-9010-475F-9D0B-D29F7ED24133}" destId="{D4C0E8C9-751D-4B3A-96C9-228DF4825E88}" srcOrd="1" destOrd="0" presId="urn:microsoft.com/office/officeart/2016/7/layout/BasicLinearProcessNumbered"/>
    <dgm:cxn modelId="{596F3F9C-1918-4DA1-9E61-8BE9BED6CEF8}" type="presOf" srcId="{8645FCB7-87A4-416A-81D5-80859F82CE4D}" destId="{05D17EEE-8880-4B1F-82C0-91662581897B}" srcOrd="0" destOrd="0" presId="urn:microsoft.com/office/officeart/2016/7/layout/BasicLinearProcessNumbered"/>
    <dgm:cxn modelId="{9D5B25B3-288F-4C05-9FCB-13BC1CDD7EA0}" type="presOf" srcId="{3ED261DB-41F2-4BFE-95A0-48463838C1C2}" destId="{E0D16DA8-0D5F-4D4B-BF32-F8DBB8FB1924}" srcOrd="0" destOrd="0" presId="urn:microsoft.com/office/officeart/2016/7/layout/BasicLinearProcessNumbered"/>
    <dgm:cxn modelId="{4A8502EC-102E-4379-BD7B-FCB09ACBBED6}" type="presOf" srcId="{A9D0A050-811A-460E-9097-A6E5D3FE08B7}" destId="{317059F4-E92E-499D-87CE-FADC6EC7ECB7}" srcOrd="0" destOrd="0" presId="urn:microsoft.com/office/officeart/2016/7/layout/BasicLinearProcessNumbered"/>
    <dgm:cxn modelId="{7584D24A-0D49-4E0D-AC91-6E45B27B7433}" type="presParOf" srcId="{59B4E18F-7EC5-46D1-821F-CE313DA8035A}" destId="{482194E4-D41F-4742-A11D-5B7698544056}" srcOrd="0" destOrd="0" presId="urn:microsoft.com/office/officeart/2016/7/layout/BasicLinearProcessNumbered"/>
    <dgm:cxn modelId="{BD0F5980-A107-4203-9FD6-4920F4E44B20}" type="presParOf" srcId="{482194E4-D41F-4742-A11D-5B7698544056}" destId="{0DEF5DB6-134B-4E61-8462-646FB58AFF22}" srcOrd="0" destOrd="0" presId="urn:microsoft.com/office/officeart/2016/7/layout/BasicLinearProcessNumbered"/>
    <dgm:cxn modelId="{DF63F800-630C-489F-BB47-95446A93BDBD}" type="presParOf" srcId="{482194E4-D41F-4742-A11D-5B7698544056}" destId="{B003666D-F955-497B-AB1C-8DBF0FA06DE5}" srcOrd="1" destOrd="0" presId="urn:microsoft.com/office/officeart/2016/7/layout/BasicLinearProcessNumbered"/>
    <dgm:cxn modelId="{854D5C2A-A62A-44AE-89E6-F1AA80FCE719}" type="presParOf" srcId="{482194E4-D41F-4742-A11D-5B7698544056}" destId="{D3D40B30-78A8-4B49-9CD3-4FC8C8CDBD0E}" srcOrd="2" destOrd="0" presId="urn:microsoft.com/office/officeart/2016/7/layout/BasicLinearProcessNumbered"/>
    <dgm:cxn modelId="{F66C5CBC-7A2C-4D4E-95D5-84150AA92B16}" type="presParOf" srcId="{482194E4-D41F-4742-A11D-5B7698544056}" destId="{D4C0E8C9-751D-4B3A-96C9-228DF4825E88}" srcOrd="3" destOrd="0" presId="urn:microsoft.com/office/officeart/2016/7/layout/BasicLinearProcessNumbered"/>
    <dgm:cxn modelId="{4BF20E21-88D1-4505-BDB8-F79FDCEA2BB8}" type="presParOf" srcId="{59B4E18F-7EC5-46D1-821F-CE313DA8035A}" destId="{E0056A42-40BA-4454-926C-3AC211A27F9D}" srcOrd="1" destOrd="0" presId="urn:microsoft.com/office/officeart/2016/7/layout/BasicLinearProcessNumbered"/>
    <dgm:cxn modelId="{0A02D3FD-CB08-4D7D-9410-EBD5A729ABDE}" type="presParOf" srcId="{59B4E18F-7EC5-46D1-821F-CE313DA8035A}" destId="{1DAF9716-FA80-4C6C-AD8B-14EBEE1474A1}" srcOrd="2" destOrd="0" presId="urn:microsoft.com/office/officeart/2016/7/layout/BasicLinearProcessNumbered"/>
    <dgm:cxn modelId="{792748DF-F5B5-4C7B-A94A-6E0C142F76E1}" type="presParOf" srcId="{1DAF9716-FA80-4C6C-AD8B-14EBEE1474A1}" destId="{E0D16DA8-0D5F-4D4B-BF32-F8DBB8FB1924}" srcOrd="0" destOrd="0" presId="urn:microsoft.com/office/officeart/2016/7/layout/BasicLinearProcessNumbered"/>
    <dgm:cxn modelId="{4EBB89FE-55DF-49E9-B1A7-0FA16AAD4141}" type="presParOf" srcId="{1DAF9716-FA80-4C6C-AD8B-14EBEE1474A1}" destId="{1416E3D0-D914-4D5C-A7EE-7F8739E592B8}" srcOrd="1" destOrd="0" presId="urn:microsoft.com/office/officeart/2016/7/layout/BasicLinearProcessNumbered"/>
    <dgm:cxn modelId="{BC704575-F68E-4687-BF88-321009C61F92}" type="presParOf" srcId="{1DAF9716-FA80-4C6C-AD8B-14EBEE1474A1}" destId="{76B080F2-ED0D-4DE6-A587-342EF19D2FAE}" srcOrd="2" destOrd="0" presId="urn:microsoft.com/office/officeart/2016/7/layout/BasicLinearProcessNumbered"/>
    <dgm:cxn modelId="{CBF8698D-5D80-46A2-A931-6466FA1A920B}" type="presParOf" srcId="{1DAF9716-FA80-4C6C-AD8B-14EBEE1474A1}" destId="{3944B295-DA85-47B1-A760-8DC072FC0C73}" srcOrd="3" destOrd="0" presId="urn:microsoft.com/office/officeart/2016/7/layout/BasicLinearProcessNumbered"/>
    <dgm:cxn modelId="{47546A56-6696-49AB-8BBD-9B2CFB767C15}" type="presParOf" srcId="{59B4E18F-7EC5-46D1-821F-CE313DA8035A}" destId="{AC5A5154-8048-42C4-9CB0-986B5BB04D5E}" srcOrd="3" destOrd="0" presId="urn:microsoft.com/office/officeart/2016/7/layout/BasicLinearProcessNumbered"/>
    <dgm:cxn modelId="{2EB8C0A8-9B5E-4E35-80D3-1FCA5A6749A2}" type="presParOf" srcId="{59B4E18F-7EC5-46D1-821F-CE313DA8035A}" destId="{2CCBC66D-3310-4F69-878E-282FA7413D1F}" srcOrd="4" destOrd="0" presId="urn:microsoft.com/office/officeart/2016/7/layout/BasicLinearProcessNumbered"/>
    <dgm:cxn modelId="{2F2B913A-F49F-4148-8ED0-BC7E33AF0A66}" type="presParOf" srcId="{2CCBC66D-3310-4F69-878E-282FA7413D1F}" destId="{05D17EEE-8880-4B1F-82C0-91662581897B}" srcOrd="0" destOrd="0" presId="urn:microsoft.com/office/officeart/2016/7/layout/BasicLinearProcessNumbered"/>
    <dgm:cxn modelId="{440F237A-F583-4D43-9BB7-C61E5D3FB965}" type="presParOf" srcId="{2CCBC66D-3310-4F69-878E-282FA7413D1F}" destId="{317059F4-E92E-499D-87CE-FADC6EC7ECB7}" srcOrd="1" destOrd="0" presId="urn:microsoft.com/office/officeart/2016/7/layout/BasicLinearProcessNumbered"/>
    <dgm:cxn modelId="{CB8CC476-47B4-469E-BF47-BCFCA6881B69}" type="presParOf" srcId="{2CCBC66D-3310-4F69-878E-282FA7413D1F}" destId="{A9062EF8-E01A-4805-8EBE-F8432E3FF66D}" srcOrd="2" destOrd="0" presId="urn:microsoft.com/office/officeart/2016/7/layout/BasicLinearProcessNumbered"/>
    <dgm:cxn modelId="{A77895A6-17FE-4B3F-9F56-8B44A7F1B1A0}" type="presParOf" srcId="{2CCBC66D-3310-4F69-878E-282FA7413D1F}" destId="{1F8B59A5-B543-4EAB-9678-5D1760A7FEB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C3B0D-CF3B-4B1F-95DC-A35BE1D1D27E}">
      <dsp:nvSpPr>
        <dsp:cNvPr id="0" name=""/>
        <dsp:cNvSpPr/>
      </dsp:nvSpPr>
      <dsp:spPr>
        <a:xfrm>
          <a:off x="0" y="671"/>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554CE-CE87-4B4B-ABA4-38401AD79F72}">
      <dsp:nvSpPr>
        <dsp:cNvPr id="0" name=""/>
        <dsp:cNvSpPr/>
      </dsp:nvSpPr>
      <dsp:spPr>
        <a:xfrm>
          <a:off x="475513" y="354359"/>
          <a:ext cx="864569" cy="8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63E97-6B59-471B-B1C4-DFFDE31FD3F4}">
      <dsp:nvSpPr>
        <dsp:cNvPr id="0" name=""/>
        <dsp:cNvSpPr/>
      </dsp:nvSpPr>
      <dsp:spPr>
        <a:xfrm>
          <a:off x="1815596" y="671"/>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Online learning platforms play a critical role in education today.</a:t>
          </a:r>
        </a:p>
      </dsp:txBody>
      <dsp:txXfrm>
        <a:off x="1815596" y="671"/>
        <a:ext cx="2580221" cy="1571944"/>
      </dsp:txXfrm>
    </dsp:sp>
    <dsp:sp modelId="{607C022A-69A3-4EBF-8665-1E719D391BD8}">
      <dsp:nvSpPr>
        <dsp:cNvPr id="0" name=""/>
        <dsp:cNvSpPr/>
      </dsp:nvSpPr>
      <dsp:spPr>
        <a:xfrm>
          <a:off x="0" y="1965602"/>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E2346-C49B-4CB8-BBAD-D123DACA5E9B}">
      <dsp:nvSpPr>
        <dsp:cNvPr id="0" name=""/>
        <dsp:cNvSpPr/>
      </dsp:nvSpPr>
      <dsp:spPr>
        <a:xfrm>
          <a:off x="475513" y="2319290"/>
          <a:ext cx="864569" cy="8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E47C5-1D53-4CBA-BA47-B0EB7CD385B5}">
      <dsp:nvSpPr>
        <dsp:cNvPr id="0" name=""/>
        <dsp:cNvSpPr/>
      </dsp:nvSpPr>
      <dsp:spPr>
        <a:xfrm>
          <a:off x="1815596" y="1965602"/>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Most current platforms lack personalization and use static content.</a:t>
          </a:r>
        </a:p>
      </dsp:txBody>
      <dsp:txXfrm>
        <a:off x="1815596" y="1965602"/>
        <a:ext cx="2580221" cy="1571944"/>
      </dsp:txXfrm>
    </dsp:sp>
    <dsp:sp modelId="{6A3B7DC8-116F-4A49-90A9-42222921034A}">
      <dsp:nvSpPr>
        <dsp:cNvPr id="0" name=""/>
        <dsp:cNvSpPr/>
      </dsp:nvSpPr>
      <dsp:spPr>
        <a:xfrm>
          <a:off x="0" y="3930533"/>
          <a:ext cx="4395818" cy="15719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4B9A9-898F-4569-A5DC-1E974974885E}">
      <dsp:nvSpPr>
        <dsp:cNvPr id="0" name=""/>
        <dsp:cNvSpPr/>
      </dsp:nvSpPr>
      <dsp:spPr>
        <a:xfrm>
          <a:off x="475513" y="4284221"/>
          <a:ext cx="864569" cy="8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9C160-5CA4-4EC8-9668-1F4E02DD5E68}">
      <dsp:nvSpPr>
        <dsp:cNvPr id="0" name=""/>
        <dsp:cNvSpPr/>
      </dsp:nvSpPr>
      <dsp:spPr>
        <a:xfrm>
          <a:off x="1815596" y="3930533"/>
          <a:ext cx="2580221" cy="1571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364" tIns="166364" rIns="166364" bIns="166364" numCol="1" spcCol="1270" anchor="ctr" anchorCtr="0">
          <a:noAutofit/>
        </a:bodyPr>
        <a:lstStyle/>
        <a:p>
          <a:pPr marL="0" lvl="0" indent="0" algn="l" defTabSz="711200">
            <a:lnSpc>
              <a:spcPct val="100000"/>
            </a:lnSpc>
            <a:spcBef>
              <a:spcPct val="0"/>
            </a:spcBef>
            <a:spcAft>
              <a:spcPct val="35000"/>
            </a:spcAft>
            <a:buNone/>
          </a:pPr>
          <a:r>
            <a:rPr lang="en-US" sz="1600" kern="1200"/>
            <a:t>• LearnPath+ is proposed to provide personalized learning using machine learning.</a:t>
          </a:r>
        </a:p>
      </dsp:txBody>
      <dsp:txXfrm>
        <a:off x="1815596" y="3930533"/>
        <a:ext cx="2580221" cy="1571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31DBA-E206-416B-9E7B-CD4BFEB96077}">
      <dsp:nvSpPr>
        <dsp:cNvPr id="0" name=""/>
        <dsp:cNvSpPr/>
      </dsp:nvSpPr>
      <dsp:spPr>
        <a:xfrm>
          <a:off x="0" y="451056"/>
          <a:ext cx="2464593" cy="3450431"/>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1. Create personalized learning paths using machine learning.</a:t>
          </a:r>
        </a:p>
      </dsp:txBody>
      <dsp:txXfrm>
        <a:off x="0" y="1762220"/>
        <a:ext cx="2464593" cy="2070258"/>
      </dsp:txXfrm>
    </dsp:sp>
    <dsp:sp modelId="{A6B263AD-A86B-4BD1-ABC9-74DA7AC65963}">
      <dsp:nvSpPr>
        <dsp:cNvPr id="0" name=""/>
        <dsp:cNvSpPr/>
      </dsp:nvSpPr>
      <dsp:spPr>
        <a:xfrm>
          <a:off x="714732"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6323" y="947690"/>
        <a:ext cx="731947" cy="731947"/>
      </dsp:txXfrm>
    </dsp:sp>
    <dsp:sp modelId="{AB38E5E1-81E6-4A61-AF7C-14EA4ECD30FD}">
      <dsp:nvSpPr>
        <dsp:cNvPr id="0" name=""/>
        <dsp:cNvSpPr/>
      </dsp:nvSpPr>
      <dsp:spPr>
        <a:xfrm>
          <a:off x="0" y="3901415"/>
          <a:ext cx="2464593" cy="72"/>
        </a:xfrm>
        <a:prstGeom prst="rect">
          <a:avLst/>
        </a:prstGeom>
        <a:solidFill>
          <a:schemeClr val="accent5">
            <a:hueOff val="-3432143"/>
            <a:satOff val="4597"/>
            <a:lumOff val="3137"/>
            <a:alphaOff val="0"/>
          </a:schemeClr>
        </a:solidFill>
        <a:ln w="19050" cap="flat" cmpd="sng" algn="ctr">
          <a:solidFill>
            <a:schemeClr val="accent5">
              <a:hueOff val="-3432143"/>
              <a:satOff val="4597"/>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CDD7F5-C6A6-40D1-AC2C-027C3C76B793}">
      <dsp:nvSpPr>
        <dsp:cNvPr id="0" name=""/>
        <dsp:cNvSpPr/>
      </dsp:nvSpPr>
      <dsp:spPr>
        <a:xfrm>
          <a:off x="2711053" y="451056"/>
          <a:ext cx="2464593" cy="3450431"/>
        </a:xfrm>
        <a:prstGeom prst="rect">
          <a:avLst/>
        </a:prstGeom>
        <a:solidFill>
          <a:schemeClr val="accent5">
            <a:tint val="40000"/>
            <a:alpha val="90000"/>
            <a:hueOff val="-8974704"/>
            <a:satOff val="24098"/>
            <a:lumOff val="2315"/>
            <a:alphaOff val="0"/>
          </a:schemeClr>
        </a:solidFill>
        <a:ln w="19050" cap="flat" cmpd="sng" algn="ctr">
          <a:solidFill>
            <a:schemeClr val="accent5">
              <a:tint val="40000"/>
              <a:alpha val="90000"/>
              <a:hueOff val="-8974704"/>
              <a:satOff val="24098"/>
              <a:lumOff val="23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2. Enhance user engagement, retention, and satisfaction.</a:t>
          </a:r>
        </a:p>
      </dsp:txBody>
      <dsp:txXfrm>
        <a:off x="2711053" y="1762220"/>
        <a:ext cx="2464593" cy="2070258"/>
      </dsp:txXfrm>
    </dsp:sp>
    <dsp:sp modelId="{43ACAD25-A8E2-4DFC-8E80-54A20097A896}">
      <dsp:nvSpPr>
        <dsp:cNvPr id="0" name=""/>
        <dsp:cNvSpPr/>
      </dsp:nvSpPr>
      <dsp:spPr>
        <a:xfrm>
          <a:off x="3425785" y="796099"/>
          <a:ext cx="1035129" cy="1035129"/>
        </a:xfrm>
        <a:prstGeom prst="ellipse">
          <a:avLst/>
        </a:prstGeom>
        <a:solidFill>
          <a:schemeClr val="accent5">
            <a:hueOff val="-6864286"/>
            <a:satOff val="9193"/>
            <a:lumOff val="6275"/>
            <a:alphaOff val="0"/>
          </a:schemeClr>
        </a:solidFill>
        <a:ln w="19050" cap="flat" cmpd="sng" algn="ctr">
          <a:solidFill>
            <a:schemeClr val="accent5">
              <a:hueOff val="-6864286"/>
              <a:satOff val="9193"/>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7376" y="947690"/>
        <a:ext cx="731947" cy="731947"/>
      </dsp:txXfrm>
    </dsp:sp>
    <dsp:sp modelId="{1AED57D5-2F99-4367-9203-C1CE99D1F2C6}">
      <dsp:nvSpPr>
        <dsp:cNvPr id="0" name=""/>
        <dsp:cNvSpPr/>
      </dsp:nvSpPr>
      <dsp:spPr>
        <a:xfrm>
          <a:off x="2711053" y="3901415"/>
          <a:ext cx="2464593" cy="72"/>
        </a:xfrm>
        <a:prstGeom prst="rect">
          <a:avLst/>
        </a:prstGeom>
        <a:solidFill>
          <a:schemeClr val="accent5">
            <a:hueOff val="-10296429"/>
            <a:satOff val="13790"/>
            <a:lumOff val="9412"/>
            <a:alphaOff val="0"/>
          </a:schemeClr>
        </a:solidFill>
        <a:ln w="19050" cap="flat" cmpd="sng" algn="ctr">
          <a:solidFill>
            <a:schemeClr val="accent5">
              <a:hueOff val="-10296429"/>
              <a:satOff val="13790"/>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359E8-1B64-4D2C-A537-E126D02D8695}">
      <dsp:nvSpPr>
        <dsp:cNvPr id="0" name=""/>
        <dsp:cNvSpPr/>
      </dsp:nvSpPr>
      <dsp:spPr>
        <a:xfrm>
          <a:off x="5422106" y="451056"/>
          <a:ext cx="2464593" cy="3450431"/>
        </a:xfrm>
        <a:prstGeom prst="rect">
          <a:avLst/>
        </a:prstGeom>
        <a:solidFill>
          <a:schemeClr val="accent5">
            <a:tint val="40000"/>
            <a:alpha val="90000"/>
            <a:hueOff val="-17949408"/>
            <a:satOff val="48196"/>
            <a:lumOff val="4630"/>
            <a:alphaOff val="0"/>
          </a:schemeClr>
        </a:solidFill>
        <a:ln w="19050" cap="flat" cmpd="sng" algn="ctr">
          <a:solidFill>
            <a:schemeClr val="accent5">
              <a:tint val="40000"/>
              <a:alpha val="90000"/>
              <a:hueOff val="-17949408"/>
              <a:satOff val="48196"/>
              <a:lumOff val="46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89000">
            <a:lnSpc>
              <a:spcPct val="90000"/>
            </a:lnSpc>
            <a:spcBef>
              <a:spcPct val="0"/>
            </a:spcBef>
            <a:spcAft>
              <a:spcPct val="35000"/>
            </a:spcAft>
            <a:buNone/>
          </a:pPr>
          <a:r>
            <a:rPr lang="en-US" sz="2000" kern="1200"/>
            <a:t>3. Continuously test and adapt the system based on learner feedback.</a:t>
          </a:r>
        </a:p>
      </dsp:txBody>
      <dsp:txXfrm>
        <a:off x="5422106" y="1762220"/>
        <a:ext cx="2464593" cy="2070258"/>
      </dsp:txXfrm>
    </dsp:sp>
    <dsp:sp modelId="{E2E3FB2E-579E-4871-AD7D-D275EE925297}">
      <dsp:nvSpPr>
        <dsp:cNvPr id="0" name=""/>
        <dsp:cNvSpPr/>
      </dsp:nvSpPr>
      <dsp:spPr>
        <a:xfrm>
          <a:off x="6136838" y="796099"/>
          <a:ext cx="1035129" cy="1035129"/>
        </a:xfrm>
        <a:prstGeom prst="ellipse">
          <a:avLst/>
        </a:prstGeom>
        <a:solidFill>
          <a:schemeClr val="accent5">
            <a:hueOff val="-13728571"/>
            <a:satOff val="18386"/>
            <a:lumOff val="12550"/>
            <a:alphaOff val="0"/>
          </a:schemeClr>
        </a:solidFill>
        <a:ln w="19050" cap="flat" cmpd="sng" algn="ctr">
          <a:solidFill>
            <a:schemeClr val="accent5">
              <a:hueOff val="-13728571"/>
              <a:satOff val="18386"/>
              <a:lumOff val="125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88429" y="947690"/>
        <a:ext cx="731947" cy="731947"/>
      </dsp:txXfrm>
    </dsp:sp>
    <dsp:sp modelId="{2C5BF662-2882-4F06-9C76-92312B6835BA}">
      <dsp:nvSpPr>
        <dsp:cNvPr id="0" name=""/>
        <dsp:cNvSpPr/>
      </dsp:nvSpPr>
      <dsp:spPr>
        <a:xfrm>
          <a:off x="5422106" y="3901415"/>
          <a:ext cx="2464593" cy="72"/>
        </a:xfrm>
        <a:prstGeom prst="rect">
          <a:avLst/>
        </a:prstGeom>
        <a:solidFill>
          <a:schemeClr val="accent5">
            <a:hueOff val="-17160714"/>
            <a:satOff val="22983"/>
            <a:lumOff val="15687"/>
            <a:alphaOff val="0"/>
          </a:schemeClr>
        </a:solidFill>
        <a:ln w="19050" cap="flat" cmpd="sng" algn="ctr">
          <a:solidFill>
            <a:schemeClr val="accent5">
              <a:hueOff val="-17160714"/>
              <a:satOff val="22983"/>
              <a:lumOff val="15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03D98-3DCF-43F8-945E-9EB413DAD65A}">
      <dsp:nvSpPr>
        <dsp:cNvPr id="0" name=""/>
        <dsp:cNvSpPr/>
      </dsp:nvSpPr>
      <dsp:spPr>
        <a:xfrm>
          <a:off x="0" y="2963"/>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9F5BC-D08E-4C0D-9D92-04D29AF4F69A}">
      <dsp:nvSpPr>
        <dsp:cNvPr id="0" name=""/>
        <dsp:cNvSpPr/>
      </dsp:nvSpPr>
      <dsp:spPr>
        <a:xfrm>
          <a:off x="190945" y="144989"/>
          <a:ext cx="347173" cy="347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6E4865-6E17-435A-B471-5DE101D35630}">
      <dsp:nvSpPr>
        <dsp:cNvPr id="0" name=""/>
        <dsp:cNvSpPr/>
      </dsp:nvSpPr>
      <dsp:spPr>
        <a:xfrm>
          <a:off x="729064" y="2963"/>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 a python module for analysis the initial educational data of  student and identify the weak to best scores. </a:t>
          </a:r>
        </a:p>
      </dsp:txBody>
      <dsp:txXfrm>
        <a:off x="729064" y="2963"/>
        <a:ext cx="7540660" cy="631224"/>
      </dsp:txXfrm>
    </dsp:sp>
    <dsp:sp modelId="{405AC9F9-DD39-43E4-BE9E-A12CB7ED2C5B}">
      <dsp:nvSpPr>
        <dsp:cNvPr id="0" name=""/>
        <dsp:cNvSpPr/>
      </dsp:nvSpPr>
      <dsp:spPr>
        <a:xfrm>
          <a:off x="0" y="791994"/>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C702A-27F7-4516-8DBF-AE310A038CA1}">
      <dsp:nvSpPr>
        <dsp:cNvPr id="0" name=""/>
        <dsp:cNvSpPr/>
      </dsp:nvSpPr>
      <dsp:spPr>
        <a:xfrm>
          <a:off x="190945" y="934019"/>
          <a:ext cx="347173" cy="347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354F14-91EC-4862-8C35-F60D425A27D4}">
      <dsp:nvSpPr>
        <dsp:cNvPr id="0" name=""/>
        <dsp:cNvSpPr/>
      </dsp:nvSpPr>
      <dsp:spPr>
        <a:xfrm>
          <a:off x="729064" y="791994"/>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 a python-based backend module for analysis the weekly interest of user about the subjects for setup the priority list of learning resource suggestion.</a:t>
          </a:r>
        </a:p>
      </dsp:txBody>
      <dsp:txXfrm>
        <a:off x="729064" y="791994"/>
        <a:ext cx="7540660" cy="631224"/>
      </dsp:txXfrm>
    </dsp:sp>
    <dsp:sp modelId="{AA1F8850-DF7B-4D4B-A75D-429FDC1B825B}">
      <dsp:nvSpPr>
        <dsp:cNvPr id="0" name=""/>
        <dsp:cNvSpPr/>
      </dsp:nvSpPr>
      <dsp:spPr>
        <a:xfrm>
          <a:off x="0" y="1581025"/>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F4778-BD06-494E-AA06-21A81763FC5B}">
      <dsp:nvSpPr>
        <dsp:cNvPr id="0" name=""/>
        <dsp:cNvSpPr/>
      </dsp:nvSpPr>
      <dsp:spPr>
        <a:xfrm>
          <a:off x="190945" y="1723050"/>
          <a:ext cx="347173" cy="347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BB16B-7801-4589-A648-9586ED5A2F3A}">
      <dsp:nvSpPr>
        <dsp:cNvPr id="0" name=""/>
        <dsp:cNvSpPr/>
      </dsp:nvSpPr>
      <dsp:spPr>
        <a:xfrm>
          <a:off x="729064" y="1581025"/>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Develop a AIML model to predict the student performance if student work according to the suggested learning plan.</a:t>
          </a:r>
        </a:p>
      </dsp:txBody>
      <dsp:txXfrm>
        <a:off x="729064" y="1581025"/>
        <a:ext cx="7540660" cy="631224"/>
      </dsp:txXfrm>
    </dsp:sp>
    <dsp:sp modelId="{22476629-2978-46DE-A05F-83EC5ED0DC3A}">
      <dsp:nvSpPr>
        <dsp:cNvPr id="0" name=""/>
        <dsp:cNvSpPr/>
      </dsp:nvSpPr>
      <dsp:spPr>
        <a:xfrm>
          <a:off x="0" y="2370056"/>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2BE1FD-3FFB-4533-8543-4AF9F84C298D}">
      <dsp:nvSpPr>
        <dsp:cNvPr id="0" name=""/>
        <dsp:cNvSpPr/>
      </dsp:nvSpPr>
      <dsp:spPr>
        <a:xfrm>
          <a:off x="190945" y="2512081"/>
          <a:ext cx="347173" cy="3471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F3829-FACF-4A62-A50B-3031F2F9A607}">
      <dsp:nvSpPr>
        <dsp:cNvPr id="0" name=""/>
        <dsp:cNvSpPr/>
      </dsp:nvSpPr>
      <dsp:spPr>
        <a:xfrm>
          <a:off x="729064" y="2370056"/>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Implementing the MySQL database configuration related to the component.</a:t>
          </a:r>
        </a:p>
      </dsp:txBody>
      <dsp:txXfrm>
        <a:off x="729064" y="2370056"/>
        <a:ext cx="7540660" cy="631224"/>
      </dsp:txXfrm>
    </dsp:sp>
    <dsp:sp modelId="{2A70B982-A77B-45DC-A242-1DC6B66261ED}">
      <dsp:nvSpPr>
        <dsp:cNvPr id="0" name=""/>
        <dsp:cNvSpPr/>
      </dsp:nvSpPr>
      <dsp:spPr>
        <a:xfrm>
          <a:off x="0" y="3159086"/>
          <a:ext cx="8269725" cy="6312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F8350-C052-4BD7-B8A0-582244988B27}">
      <dsp:nvSpPr>
        <dsp:cNvPr id="0" name=""/>
        <dsp:cNvSpPr/>
      </dsp:nvSpPr>
      <dsp:spPr>
        <a:xfrm>
          <a:off x="190945" y="3301112"/>
          <a:ext cx="347173" cy="3471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92B73-8136-4278-B2B9-D5F83859F35E}">
      <dsp:nvSpPr>
        <dsp:cNvPr id="0" name=""/>
        <dsp:cNvSpPr/>
      </dsp:nvSpPr>
      <dsp:spPr>
        <a:xfrm>
          <a:off x="729064" y="3159086"/>
          <a:ext cx="7540660" cy="63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05" tIns="66805" rIns="66805" bIns="66805" numCol="1" spcCol="1270" anchor="ctr" anchorCtr="0">
          <a:noAutofit/>
        </a:bodyPr>
        <a:lstStyle/>
        <a:p>
          <a:pPr marL="0" lvl="0" indent="0" algn="l" defTabSz="711200">
            <a:lnSpc>
              <a:spcPct val="100000"/>
            </a:lnSpc>
            <a:spcBef>
              <a:spcPct val="0"/>
            </a:spcBef>
            <a:spcAft>
              <a:spcPct val="35000"/>
            </a:spcAft>
            <a:buNone/>
          </a:pPr>
          <a:r>
            <a:rPr lang="en-US" sz="1600" kern="1200"/>
            <a:t>Implementing the all-relevant frontend pages related to the component.</a:t>
          </a:r>
        </a:p>
      </dsp:txBody>
      <dsp:txXfrm>
        <a:off x="729064" y="3159086"/>
        <a:ext cx="7540660" cy="631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CD7E5-C72F-4028-BE7A-3C0B7AA5CE3D}">
      <dsp:nvSpPr>
        <dsp:cNvPr id="0" name=""/>
        <dsp:cNvSpPr/>
      </dsp:nvSpPr>
      <dsp:spPr>
        <a:xfrm>
          <a:off x="1043033" y="23820"/>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CDB2CB-9513-4058-99B4-14A65440705A}">
      <dsp:nvSpPr>
        <dsp:cNvPr id="0" name=""/>
        <dsp:cNvSpPr/>
      </dsp:nvSpPr>
      <dsp:spPr>
        <a:xfrm>
          <a:off x="1214947" y="195734"/>
          <a:ext cx="474811" cy="47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CC48D-F5B5-447B-854D-9002D650F40D}">
      <dsp:nvSpPr>
        <dsp:cNvPr id="0" name=""/>
        <dsp:cNvSpPr/>
      </dsp:nvSpPr>
      <dsp:spPr>
        <a:xfrm>
          <a:off x="2037096" y="23820"/>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The Dynamic Learning Pathway Generator aims to profile users based on their learning styles, proficiency levels, preferences, and goals.</a:t>
          </a:r>
          <a:endParaRPr lang="en-US" sz="1100" kern="1200"/>
        </a:p>
      </dsp:txBody>
      <dsp:txXfrm>
        <a:off x="2037096" y="23820"/>
        <a:ext cx="1929652" cy="818640"/>
      </dsp:txXfrm>
    </dsp:sp>
    <dsp:sp modelId="{F894F30D-2618-471D-930E-F53F692761BB}">
      <dsp:nvSpPr>
        <dsp:cNvPr id="0" name=""/>
        <dsp:cNvSpPr/>
      </dsp:nvSpPr>
      <dsp:spPr>
        <a:xfrm>
          <a:off x="4302976" y="23820"/>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A1B3E-F1C7-42EA-ACA3-8F4980ACA035}">
      <dsp:nvSpPr>
        <dsp:cNvPr id="0" name=""/>
        <dsp:cNvSpPr/>
      </dsp:nvSpPr>
      <dsp:spPr>
        <a:xfrm>
          <a:off x="4474890" y="195734"/>
          <a:ext cx="474811" cy="47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F92AA-8170-430C-97D5-5FD477302EC0}">
      <dsp:nvSpPr>
        <dsp:cNvPr id="0" name=""/>
        <dsp:cNvSpPr/>
      </dsp:nvSpPr>
      <dsp:spPr>
        <a:xfrm>
          <a:off x="5297039" y="23820"/>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It recommends personalized learning materials, such as lectures and quizzes, tailored to individual preferences and proficiency levels.</a:t>
          </a:r>
          <a:endParaRPr lang="en-US" sz="1100" kern="1200"/>
        </a:p>
      </dsp:txBody>
      <dsp:txXfrm>
        <a:off x="5297039" y="23820"/>
        <a:ext cx="1929652" cy="818640"/>
      </dsp:txXfrm>
    </dsp:sp>
    <dsp:sp modelId="{CA6D6CF4-8C4E-4E7A-AB26-030E739DFA81}">
      <dsp:nvSpPr>
        <dsp:cNvPr id="0" name=""/>
        <dsp:cNvSpPr/>
      </dsp:nvSpPr>
      <dsp:spPr>
        <a:xfrm>
          <a:off x="1043033" y="1487317"/>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7E8DE-4E32-41BC-B44E-E5A435AC4846}">
      <dsp:nvSpPr>
        <dsp:cNvPr id="0" name=""/>
        <dsp:cNvSpPr/>
      </dsp:nvSpPr>
      <dsp:spPr>
        <a:xfrm>
          <a:off x="1214947" y="1659231"/>
          <a:ext cx="474811" cy="47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6A898B-3335-41FA-85A0-48D24D57593D}">
      <dsp:nvSpPr>
        <dsp:cNvPr id="0" name=""/>
        <dsp:cNvSpPr/>
      </dsp:nvSpPr>
      <dsp:spPr>
        <a:xfrm>
          <a:off x="2037096" y="1487317"/>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Efficiency is optimized by analysing user behaviour to minimize redundancy and maximize knowledge retention in content sequencing.</a:t>
          </a:r>
          <a:endParaRPr lang="en-US" sz="1100" kern="1200"/>
        </a:p>
      </dsp:txBody>
      <dsp:txXfrm>
        <a:off x="2037096" y="1487317"/>
        <a:ext cx="1929652" cy="818640"/>
      </dsp:txXfrm>
    </dsp:sp>
    <dsp:sp modelId="{8D56954C-660E-44D9-9358-72F1E79B93FE}">
      <dsp:nvSpPr>
        <dsp:cNvPr id="0" name=""/>
        <dsp:cNvSpPr/>
      </dsp:nvSpPr>
      <dsp:spPr>
        <a:xfrm>
          <a:off x="4302976" y="1487317"/>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DB1EC-189F-41B1-A070-4E8BB32B7F8E}">
      <dsp:nvSpPr>
        <dsp:cNvPr id="0" name=""/>
        <dsp:cNvSpPr/>
      </dsp:nvSpPr>
      <dsp:spPr>
        <a:xfrm>
          <a:off x="4474890" y="1659231"/>
          <a:ext cx="474811" cy="474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E14D0-5108-4F5D-A69B-A6BD9999E4CC}">
      <dsp:nvSpPr>
        <dsp:cNvPr id="0" name=""/>
        <dsp:cNvSpPr/>
      </dsp:nvSpPr>
      <dsp:spPr>
        <a:xfrm>
          <a:off x="5297039" y="1487317"/>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Adaptation mechanisms continuously monitor user feedback to adjust learning pathways in real-time, ensuring relevance and effectiveness.</a:t>
          </a:r>
          <a:endParaRPr lang="en-US" sz="1100" kern="1200"/>
        </a:p>
      </dsp:txBody>
      <dsp:txXfrm>
        <a:off x="5297039" y="1487317"/>
        <a:ext cx="1929652" cy="818640"/>
      </dsp:txXfrm>
    </dsp:sp>
    <dsp:sp modelId="{24245B96-4A34-43A4-8065-30102A0214CA}">
      <dsp:nvSpPr>
        <dsp:cNvPr id="0" name=""/>
        <dsp:cNvSpPr/>
      </dsp:nvSpPr>
      <dsp:spPr>
        <a:xfrm>
          <a:off x="1043033" y="2950814"/>
          <a:ext cx="818640" cy="818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8DD68-529A-473E-B9A4-C086D4BFA03D}">
      <dsp:nvSpPr>
        <dsp:cNvPr id="0" name=""/>
        <dsp:cNvSpPr/>
      </dsp:nvSpPr>
      <dsp:spPr>
        <a:xfrm>
          <a:off x="1214947" y="3122728"/>
          <a:ext cx="474811" cy="4748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99DA2-90AA-4C98-ADCF-917F162E3681}">
      <dsp:nvSpPr>
        <dsp:cNvPr id="0" name=""/>
        <dsp:cNvSpPr/>
      </dsp:nvSpPr>
      <dsp:spPr>
        <a:xfrm>
          <a:off x="2037096" y="2950814"/>
          <a:ext cx="1929652" cy="81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GB" sz="1100" kern="1200"/>
            <a:t>Motivation and engagement strategies, like goal-setting and interactive features, are integrated to enhance user engagement throughout the learning process.</a:t>
          </a:r>
          <a:endParaRPr lang="en-US" sz="1100" kern="1200"/>
        </a:p>
      </dsp:txBody>
      <dsp:txXfrm>
        <a:off x="2037096" y="2950814"/>
        <a:ext cx="1929652" cy="818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F5DB6-134B-4E61-8462-646FB58AFF22}">
      <dsp:nvSpPr>
        <dsp:cNvPr id="0" name=""/>
        <dsp:cNvSpPr/>
      </dsp:nvSpPr>
      <dsp:spPr>
        <a:xfrm>
          <a:off x="0"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LearnPath+ offers a personalized, adaptive learning experience tailored to individual needs.</a:t>
          </a:r>
        </a:p>
      </dsp:txBody>
      <dsp:txXfrm>
        <a:off x="0" y="1762220"/>
        <a:ext cx="2464593" cy="2070258"/>
      </dsp:txXfrm>
    </dsp:sp>
    <dsp:sp modelId="{B003666D-F955-497B-AB1C-8DBF0FA06DE5}">
      <dsp:nvSpPr>
        <dsp:cNvPr id="0" name=""/>
        <dsp:cNvSpPr/>
      </dsp:nvSpPr>
      <dsp:spPr>
        <a:xfrm>
          <a:off x="714732"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6323" y="947690"/>
        <a:ext cx="731947" cy="731947"/>
      </dsp:txXfrm>
    </dsp:sp>
    <dsp:sp modelId="{D3D40B30-78A8-4B49-9CD3-4FC8C8CDBD0E}">
      <dsp:nvSpPr>
        <dsp:cNvPr id="0" name=""/>
        <dsp:cNvSpPr/>
      </dsp:nvSpPr>
      <dsp:spPr>
        <a:xfrm>
          <a:off x="0"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16DA8-0D5F-4D4B-BF32-F8DBB8FB1924}">
      <dsp:nvSpPr>
        <dsp:cNvPr id="0" name=""/>
        <dsp:cNvSpPr/>
      </dsp:nvSpPr>
      <dsp:spPr>
        <a:xfrm>
          <a:off x="2711053"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Machine learning algorithms ensure dynamic content delivery and real-time personalization.</a:t>
          </a:r>
        </a:p>
      </dsp:txBody>
      <dsp:txXfrm>
        <a:off x="2711053" y="1762220"/>
        <a:ext cx="2464593" cy="2070258"/>
      </dsp:txXfrm>
    </dsp:sp>
    <dsp:sp modelId="{1416E3D0-D914-4D5C-A7EE-7F8739E592B8}">
      <dsp:nvSpPr>
        <dsp:cNvPr id="0" name=""/>
        <dsp:cNvSpPr/>
      </dsp:nvSpPr>
      <dsp:spPr>
        <a:xfrm>
          <a:off x="3425785"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77376" y="947690"/>
        <a:ext cx="731947" cy="731947"/>
      </dsp:txXfrm>
    </dsp:sp>
    <dsp:sp modelId="{76B080F2-ED0D-4DE6-A587-342EF19D2FAE}">
      <dsp:nvSpPr>
        <dsp:cNvPr id="0" name=""/>
        <dsp:cNvSpPr/>
      </dsp:nvSpPr>
      <dsp:spPr>
        <a:xfrm>
          <a:off x="2711053"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17EEE-8880-4B1F-82C0-91662581897B}">
      <dsp:nvSpPr>
        <dsp:cNvPr id="0" name=""/>
        <dsp:cNvSpPr/>
      </dsp:nvSpPr>
      <dsp:spPr>
        <a:xfrm>
          <a:off x="5422106" y="451056"/>
          <a:ext cx="2464593" cy="3450431"/>
        </a:xfrm>
        <a:prstGeom prst="rect">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149" tIns="330200" rIns="192149" bIns="330200" numCol="1" spcCol="1270" anchor="t" anchorCtr="0">
          <a:noAutofit/>
        </a:bodyPr>
        <a:lstStyle/>
        <a:p>
          <a:pPr marL="0" lvl="0" indent="0" algn="l" defTabSz="800100">
            <a:lnSpc>
              <a:spcPct val="90000"/>
            </a:lnSpc>
            <a:spcBef>
              <a:spcPct val="0"/>
            </a:spcBef>
            <a:spcAft>
              <a:spcPct val="35000"/>
            </a:spcAft>
            <a:buNone/>
          </a:pPr>
          <a:r>
            <a:rPr lang="en-US" sz="1800" kern="1200"/>
            <a:t>Future work includes scaling the system to other educational fields and enhancing adaptive algorithms.</a:t>
          </a:r>
        </a:p>
      </dsp:txBody>
      <dsp:txXfrm>
        <a:off x="5422106" y="1762220"/>
        <a:ext cx="2464593" cy="2070258"/>
      </dsp:txXfrm>
    </dsp:sp>
    <dsp:sp modelId="{317059F4-E92E-499D-87CE-FADC6EC7ECB7}">
      <dsp:nvSpPr>
        <dsp:cNvPr id="0" name=""/>
        <dsp:cNvSpPr/>
      </dsp:nvSpPr>
      <dsp:spPr>
        <a:xfrm>
          <a:off x="6136838" y="796099"/>
          <a:ext cx="1035129" cy="103512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703" tIns="12700" rIns="8070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88429" y="947690"/>
        <a:ext cx="731947" cy="731947"/>
      </dsp:txXfrm>
    </dsp:sp>
    <dsp:sp modelId="{A9062EF8-E01A-4805-8EBE-F8432E3FF66D}">
      <dsp:nvSpPr>
        <dsp:cNvPr id="0" name=""/>
        <dsp:cNvSpPr/>
      </dsp:nvSpPr>
      <dsp:spPr>
        <a:xfrm>
          <a:off x="5422106" y="3901415"/>
          <a:ext cx="2464593"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5B687-D46F-4FDB-B405-BE0EE7A35771}" type="datetimeFigureOut">
              <a:rPr lang="en-US" smtClean="0"/>
              <a:t>9/15/2024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FE361-93B2-4763-B993-3C0F99923143}" type="slidenum">
              <a:rPr lang="en-US" smtClean="0"/>
              <a:t>‹#›</a:t>
            </a:fld>
            <a:endParaRPr lang="en-US"/>
          </a:p>
        </p:txBody>
      </p:sp>
    </p:spTree>
    <p:extLst>
      <p:ext uri="{BB962C8B-B14F-4D97-AF65-F5344CB8AC3E}">
        <p14:creationId xmlns:p14="http://schemas.microsoft.com/office/powerpoint/2010/main" val="201862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delve into the overall research problem. First, there's a significant lack of personalization across existing e-learning platforms. They struggle to deliver personalized learning experiences that fit individual preferences and learning styles. Current systems often rely on generic content delivery approaches that don't optimize user engagement or knowledge retention.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many platforms have limited adaptability. This makes it challenging to dynamically adjust to individual learner needs, leaving many students struggling to find relevant content. Finally, there's a notable gap in the literature. There's a lack of research focused on straightforward adaptive machine learning models that can effectively customize learning pathways in online education. This gap is what our research aims to address.</a:t>
            </a:r>
            <a:endParaRPr dirty="0"/>
          </a:p>
        </p:txBody>
      </p:sp>
    </p:spTree>
    <p:extLst>
      <p:ext uri="{BB962C8B-B14F-4D97-AF65-F5344CB8AC3E}">
        <p14:creationId xmlns:p14="http://schemas.microsoft.com/office/powerpoint/2010/main" val="402174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00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88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048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420601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94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1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046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166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932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87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541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407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423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7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529246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88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5200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9388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09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9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54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06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880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683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937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8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205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19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089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129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982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5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31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2965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76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986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053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3180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1170500"/>
            <a:ext cx="7322400" cy="4349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8" name="Google Shape;18;p4"/>
          <p:cNvSpPr txBox="1">
            <a:spLocks noGrp="1"/>
          </p:cNvSpPr>
          <p:nvPr>
            <p:ph type="title"/>
          </p:nvPr>
        </p:nvSpPr>
        <p:spPr>
          <a:xfrm>
            <a:off x="626625" y="450900"/>
            <a:ext cx="6084000" cy="719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29283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819851"/>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350817"/>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740100"/>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3271067"/>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4660367"/>
            <a:ext cx="2729100" cy="61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5191333"/>
            <a:ext cx="2729100" cy="84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986284"/>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902200"/>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4818133"/>
            <a:ext cx="1192200" cy="1053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986284"/>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902200"/>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4818133"/>
            <a:ext cx="1192200" cy="105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819851"/>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350817"/>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740100"/>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3271067"/>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4660367"/>
            <a:ext cx="2729100" cy="61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5191333"/>
            <a:ext cx="2729100" cy="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extLst>
      <p:ext uri="{BB962C8B-B14F-4D97-AF65-F5344CB8AC3E}">
        <p14:creationId xmlns:p14="http://schemas.microsoft.com/office/powerpoint/2010/main" val="338322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4541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811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7494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3860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8837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520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5752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7073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CAD085-E8A6-8845-BD4E-CB4CCA059FC4}" type="datetimeFigureOut">
              <a:rPr lang="en-US" smtClean="0"/>
              <a:t>9/15/2024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266901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jpe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4.jpe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97264A61-6AE3-4DC0-A455-5EDC604E3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48" name="Color Cover">
              <a:extLst>
                <a:ext uri="{FF2B5EF4-FFF2-40B4-BE49-F238E27FC236}">
                  <a16:creationId xmlns:a16="http://schemas.microsoft.com/office/drawing/2014/main" id="{2F23900D-D5D0-4EE8-80F4-D25038DE2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olor Cover">
              <a:extLst>
                <a:ext uri="{FF2B5EF4-FFF2-40B4-BE49-F238E27FC236}">
                  <a16:creationId xmlns:a16="http://schemas.microsoft.com/office/drawing/2014/main" id="{C55310DE-258B-4134-9DA8-DC4C2D0EB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D691EE10-D5F3-48FA-BE55-F24A0BE59E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52" name="Color">
              <a:extLst>
                <a:ext uri="{FF2B5EF4-FFF2-40B4-BE49-F238E27FC236}">
                  <a16:creationId xmlns:a16="http://schemas.microsoft.com/office/drawing/2014/main" id="{7EF3BBC7-022F-4CD5-BE8E-BD8206C4B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lor">
              <a:extLst>
                <a:ext uri="{FF2B5EF4-FFF2-40B4-BE49-F238E27FC236}">
                  <a16:creationId xmlns:a16="http://schemas.microsoft.com/office/drawing/2014/main" id="{A877CB3E-FE2B-43A7-A987-F921A9249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56" name="Freeform: Shape 5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ctrTitle"/>
          </p:nvPr>
        </p:nvSpPr>
        <p:spPr>
          <a:xfrm>
            <a:off x="759482" y="366600"/>
            <a:ext cx="5559021" cy="5156800"/>
          </a:xfrm>
        </p:spPr>
        <p:txBody>
          <a:bodyPr anchor="ctr">
            <a:normAutofit/>
          </a:bodyPr>
          <a:lstStyle/>
          <a:p>
            <a:pPr algn="l"/>
            <a:r>
              <a:rPr lang="en-US" sz="4200" dirty="0">
                <a:solidFill>
                  <a:schemeClr val="bg1"/>
                </a:solidFill>
              </a:rPr>
              <a:t>Enhancing Personalized </a:t>
            </a:r>
            <a:br>
              <a:rPr lang="en-US" sz="4200" dirty="0">
                <a:solidFill>
                  <a:schemeClr val="bg1"/>
                </a:solidFill>
              </a:rPr>
            </a:br>
            <a:r>
              <a:rPr lang="en-US" sz="4200" dirty="0">
                <a:solidFill>
                  <a:schemeClr val="bg1"/>
                </a:solidFill>
              </a:rPr>
              <a:t>E-Learning Platform </a:t>
            </a:r>
            <a:r>
              <a:rPr lang="en-US" sz="4200" b="1" dirty="0">
                <a:solidFill>
                  <a:schemeClr val="bg1"/>
                </a:solidFill>
              </a:rPr>
              <a:t>(</a:t>
            </a:r>
            <a:r>
              <a:rPr lang="en-US" sz="4200" b="1" dirty="0" err="1">
                <a:solidFill>
                  <a:schemeClr val="bg1"/>
                </a:solidFill>
              </a:rPr>
              <a:t>LearnPath</a:t>
            </a:r>
            <a:r>
              <a:rPr lang="en-US" sz="4200" b="1" dirty="0">
                <a:solidFill>
                  <a:schemeClr val="bg1"/>
                </a:solidFill>
              </a:rPr>
              <a:t>+)</a:t>
            </a:r>
          </a:p>
        </p:txBody>
      </p:sp>
      <p:sp>
        <p:nvSpPr>
          <p:cNvPr id="3" name="Subtitle 2"/>
          <p:cNvSpPr>
            <a:spLocks noGrp="1"/>
          </p:cNvSpPr>
          <p:nvPr>
            <p:ph type="subTitle" idx="1"/>
          </p:nvPr>
        </p:nvSpPr>
        <p:spPr>
          <a:xfrm>
            <a:off x="4892739" y="4266349"/>
            <a:ext cx="3689282" cy="1993392"/>
          </a:xfrm>
        </p:spPr>
        <p:txBody>
          <a:bodyPr anchor="ctr">
            <a:normAutofit/>
          </a:bodyPr>
          <a:lstStyle/>
          <a:p>
            <a:pPr algn="l"/>
            <a:r>
              <a:rPr lang="en-US" sz="1400" dirty="0">
                <a:solidFill>
                  <a:schemeClr val="bg1"/>
                </a:solidFill>
              </a:rPr>
              <a:t>N.A.P.K.R </a:t>
            </a:r>
            <a:r>
              <a:rPr lang="en-US" sz="1400" dirty="0" err="1">
                <a:solidFill>
                  <a:schemeClr val="bg1"/>
                </a:solidFill>
              </a:rPr>
              <a:t>Nishshanka</a:t>
            </a:r>
            <a:r>
              <a:rPr lang="en-US" sz="1400" dirty="0">
                <a:solidFill>
                  <a:schemeClr val="bg1"/>
                </a:solidFill>
              </a:rPr>
              <a:t>, R.M.S.P. </a:t>
            </a:r>
            <a:r>
              <a:rPr lang="en-US" sz="1400" dirty="0" err="1">
                <a:solidFill>
                  <a:schemeClr val="bg1"/>
                </a:solidFill>
              </a:rPr>
              <a:t>Abeykoon</a:t>
            </a:r>
            <a:r>
              <a:rPr lang="en-US" sz="1400" dirty="0">
                <a:solidFill>
                  <a:schemeClr val="bg1"/>
                </a:solidFill>
              </a:rPr>
              <a:t>, K.A.K.N. Jayasinghe, and N.A.G.A. </a:t>
            </a:r>
            <a:r>
              <a:rPr lang="en-US" sz="1400" dirty="0" err="1">
                <a:solidFill>
                  <a:schemeClr val="bg1"/>
                </a:solidFill>
              </a:rPr>
              <a:t>Nishshanka</a:t>
            </a:r>
            <a:r>
              <a:rPr lang="en-US" sz="1400" dirty="0">
                <a:solidFill>
                  <a:schemeClr val="bg1"/>
                </a:solidFill>
              </a:rPr>
              <a:t> </a:t>
            </a:r>
          </a:p>
          <a:p>
            <a:pPr algn="l"/>
            <a:r>
              <a:rPr lang="en-US" sz="1400" b="1" dirty="0">
                <a:solidFill>
                  <a:schemeClr val="bg1"/>
                </a:solidFill>
              </a:rPr>
              <a:t>Sri Lanka Institute of Information Technology</a:t>
            </a:r>
          </a:p>
          <a:p>
            <a:pPr algn="l"/>
            <a:r>
              <a:rPr lang="en-US" sz="1400" dirty="0">
                <a:solidFill>
                  <a:schemeClr val="bg1"/>
                </a:solidFill>
              </a:rPr>
              <a:t>Date: September 2024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360759" y="3752849"/>
            <a:ext cx="2468166" cy="2452687"/>
          </a:xfrm>
          <a:prstGeom prst="rect">
            <a:avLst/>
          </a:prstGeom>
        </p:spPr>
        <p:txBody>
          <a:bodyPr spcFirstLastPara="1" vert="horz" lIns="91440" tIns="45720" rIns="91440" bIns="45720" rtlCol="0" anchor="ctr" anchorCtr="0">
            <a:normAutofit/>
          </a:bodyPr>
          <a:lstStyle/>
          <a:p>
            <a:pPr>
              <a:spcBef>
                <a:spcPct val="0"/>
              </a:spcBef>
            </a:pPr>
            <a:r>
              <a:rPr lang="en-US" sz="3100">
                <a:effectLst>
                  <a:outerShdw blurRad="38100" dist="38100" dir="2700000" algn="tl">
                    <a:srgbClr val="000000">
                      <a:alpha val="43137"/>
                    </a:srgbClr>
                  </a:outerShdw>
                </a:effectLst>
              </a:rPr>
              <a:t>COMPLETED TASKS</a:t>
            </a:r>
          </a:p>
        </p:txBody>
      </p:sp>
      <p:pic>
        <p:nvPicPr>
          <p:cNvPr id="7" name="Picture 6" descr="A screenshot of a graph&#10;&#10;Description automatically generated">
            <a:extLst>
              <a:ext uri="{FF2B5EF4-FFF2-40B4-BE49-F238E27FC236}">
                <a16:creationId xmlns:a16="http://schemas.microsoft.com/office/drawing/2014/main" id="{93FDD2F5-D22F-D321-7118-9528F57642B8}"/>
              </a:ext>
            </a:extLst>
          </p:cNvPr>
          <p:cNvPicPr>
            <a:picLocks noChangeAspect="1"/>
          </p:cNvPicPr>
          <p:nvPr/>
        </p:nvPicPr>
        <p:blipFill>
          <a:blip r:embed="rId3"/>
          <a:srcRect t="5598" b="1364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167986" y="3752850"/>
            <a:ext cx="5614060" cy="2452687"/>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900"/>
              <a:t>Complete background research about other LMS platforms and their data usage.</a:t>
            </a:r>
          </a:p>
          <a:p>
            <a:pPr indent="-228600">
              <a:spcAft>
                <a:spcPts val="600"/>
              </a:spcAft>
              <a:buFont typeface="Arial" panose="020B0604020202020204" pitchFamily="34" charset="0"/>
              <a:buChar char="•"/>
            </a:pPr>
            <a:r>
              <a:rPr lang="en-US" sz="900"/>
              <a:t>Finalize the initial dataset which need to make the initial user profiling part.</a:t>
            </a:r>
          </a:p>
          <a:p>
            <a:pPr indent="-228600">
              <a:spcAft>
                <a:spcPts val="600"/>
              </a:spcAft>
              <a:buFont typeface="Arial" panose="020B0604020202020204" pitchFamily="34" charset="0"/>
              <a:buChar char="•"/>
            </a:pPr>
            <a:r>
              <a:rPr lang="en-US" sz="900"/>
              <a:t>Implement a sample python code for perform the initial user profiling (exam results-based part).</a:t>
            </a:r>
          </a:p>
          <a:p>
            <a:pPr indent="-228600">
              <a:spcAft>
                <a:spcPts val="600"/>
              </a:spcAft>
              <a:buFont typeface="Arial" panose="020B0604020202020204" pitchFamily="34" charset="0"/>
              <a:buChar char="•"/>
            </a:pPr>
            <a:r>
              <a:rPr lang="en-US" sz="90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900"/>
              <a:t>Learn about the relate technologies (system engineering terms) for how to setup this kind of system in real world.</a:t>
            </a:r>
          </a:p>
          <a:p>
            <a:pPr indent="-228600">
              <a:spcAft>
                <a:spcPts val="600"/>
              </a:spcAft>
              <a:buFont typeface="Arial" panose="020B0604020202020204" pitchFamily="34" charset="0"/>
              <a:buChar char="•"/>
            </a:pPr>
            <a:r>
              <a:rPr lang="en-US" sz="900"/>
              <a:t>Partially implement a webpages related to the component.</a:t>
            </a:r>
          </a:p>
          <a:p>
            <a:pPr indent="-228600">
              <a:spcAft>
                <a:spcPts val="600"/>
              </a:spcAft>
              <a:buFont typeface="Arial" panose="020B0604020202020204" pitchFamily="34" charset="0"/>
              <a:buChar char="•"/>
            </a:pPr>
            <a:r>
              <a:rPr lang="en-US" sz="900"/>
              <a:t>Implementing a python-based backend module for evaluate the initial student data and give the initial user profiling.</a:t>
            </a:r>
          </a:p>
          <a:p>
            <a:pPr indent="-228600">
              <a:spcAft>
                <a:spcPts val="600"/>
              </a:spcAft>
              <a:buFont typeface="Arial" panose="020B0604020202020204" pitchFamily="34" charset="0"/>
              <a:buChar char="•"/>
            </a:pPr>
            <a:r>
              <a:rPr lang="en-US" sz="900"/>
              <a:t>Implementing a python-based backend module for evaluate the both of data initial and dynamic and give the weekly user profiling.</a:t>
            </a:r>
          </a:p>
          <a:p>
            <a:pPr indent="-228600">
              <a:spcAft>
                <a:spcPts val="600"/>
              </a:spcAft>
              <a:buFont typeface="Arial" panose="020B0604020202020204" pitchFamily="34" charset="0"/>
              <a:buChar char="•"/>
            </a:pPr>
            <a:r>
              <a:rPr lang="en-US" sz="900"/>
              <a:t>Implementing the MySQL database configuration related to the user profiling part.</a:t>
            </a:r>
          </a:p>
          <a:p>
            <a:pPr marL="152400" indent="-228600">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95586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8" end="8"/>
                                            </p:txEl>
                                          </p:spTgt>
                                        </p:tgtEl>
                                        <p:attrNameLst>
                                          <p:attrName>style.visibility</p:attrName>
                                        </p:attrNameLst>
                                      </p:cBhvr>
                                      <p:to>
                                        <p:strVal val="visible"/>
                                      </p:to>
                                    </p:set>
                                    <p:anim calcmode="lin" valueType="num">
                                      <p:cBhvr additive="base">
                                        <p:cTn id="55"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200" kern="1200" dirty="0">
                <a:solidFill>
                  <a:srgbClr val="FFFFFF"/>
                </a:solidFill>
                <a:latin typeface="+mj-lt"/>
                <a:ea typeface="+mj-ea"/>
                <a:cs typeface="+mj-cs"/>
              </a:rPr>
              <a:t>Student Learning Profiling Module : Component Diagram</a:t>
            </a:r>
          </a:p>
        </p:txBody>
      </p:sp>
      <p:pic>
        <p:nvPicPr>
          <p:cNvPr id="3" name="Picture 2" descr="A diagram of a computer network&#10;&#10;Description automatically generated">
            <a:extLst>
              <a:ext uri="{FF2B5EF4-FFF2-40B4-BE49-F238E27FC236}">
                <a16:creationId xmlns:a16="http://schemas.microsoft.com/office/drawing/2014/main" id="{BFC2D621-C505-B5D1-7B78-1D0A0513CEBC}"/>
              </a:ext>
            </a:extLst>
          </p:cNvPr>
          <p:cNvPicPr>
            <a:picLocks noChangeAspect="1"/>
          </p:cNvPicPr>
          <p:nvPr/>
        </p:nvPicPr>
        <p:blipFill>
          <a:blip r:embed="rId2"/>
          <a:stretch>
            <a:fillRect/>
          </a:stretch>
        </p:blipFill>
        <p:spPr>
          <a:xfrm>
            <a:off x="922687" y="1966293"/>
            <a:ext cx="7298623"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521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7" name="Rectangle 30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 name="Rectangle 30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5059" y="586822"/>
            <a:ext cx="2670189"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3373" y="586822"/>
            <a:ext cx="450197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student dataset Finalized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3FE6B84D-48D5-4D5C-D888-CA7F785F06A4}"/>
              </a:ext>
            </a:extLst>
          </p:cNvPr>
          <p:cNvPicPr>
            <a:picLocks noChangeAspect="1"/>
          </p:cNvPicPr>
          <p:nvPr/>
        </p:nvPicPr>
        <p:blipFill>
          <a:blip r:embed="rId3"/>
          <a:stretch>
            <a:fillRect/>
          </a:stretch>
        </p:blipFill>
        <p:spPr>
          <a:xfrm>
            <a:off x="1138615" y="2734056"/>
            <a:ext cx="6933063" cy="3483864"/>
          </a:xfrm>
          <a:prstGeom prst="rect">
            <a:avLst/>
          </a:prstGeom>
        </p:spPr>
      </p:pic>
    </p:spTree>
    <p:extLst>
      <p:ext uri="{BB962C8B-B14F-4D97-AF65-F5344CB8AC3E}">
        <p14:creationId xmlns:p14="http://schemas.microsoft.com/office/powerpoint/2010/main" val="193260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E04F7DF-2535-4AB8-A03F-F91F0F381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500" dirty="0">
                <a:solidFill>
                  <a:schemeClr val="tx1"/>
                </a:solidFill>
                <a:latin typeface="+mn-lt"/>
                <a:ea typeface="+mn-ea"/>
                <a:cs typeface="+mn-cs"/>
              </a:rPr>
              <a:t>Initial Data gathering  form</a:t>
            </a:r>
          </a:p>
          <a:p>
            <a:pPr indent="-228600" algn="l" defTabSz="914400">
              <a:lnSpc>
                <a:spcPct val="90000"/>
              </a:lnSpc>
              <a:spcAft>
                <a:spcPts val="600"/>
              </a:spcAft>
              <a:buFont typeface="Arial" panose="020B0604020202020204" pitchFamily="34" charset="0"/>
              <a:buChar char="•"/>
            </a:pPr>
            <a:endParaRPr lang="en-US" sz="1500" dirty="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CC448653-EAA2-1EC2-AD50-F27BD3A591EE}"/>
              </a:ext>
            </a:extLst>
          </p:cNvPr>
          <p:cNvPicPr>
            <a:picLocks noChangeAspect="1"/>
          </p:cNvPicPr>
          <p:nvPr/>
        </p:nvPicPr>
        <p:blipFill>
          <a:blip r:embed="rId3"/>
          <a:srcRect l="5319" r="58170" b="-2"/>
          <a:stretch/>
        </p:blipFill>
        <p:spPr>
          <a:xfrm>
            <a:off x="185166" y="2606462"/>
            <a:ext cx="2125980" cy="3639312"/>
          </a:xfrm>
          <a:prstGeom prst="rect">
            <a:avLst/>
          </a:prstGeom>
        </p:spPr>
      </p:pic>
      <p:pic>
        <p:nvPicPr>
          <p:cNvPr id="11" name="Picture 10">
            <a:extLst>
              <a:ext uri="{FF2B5EF4-FFF2-40B4-BE49-F238E27FC236}">
                <a16:creationId xmlns:a16="http://schemas.microsoft.com/office/drawing/2014/main" id="{1186A347-C5A7-83E8-7EF1-581FE278321F}"/>
              </a:ext>
            </a:extLst>
          </p:cNvPr>
          <p:cNvPicPr>
            <a:picLocks noChangeAspect="1"/>
          </p:cNvPicPr>
          <p:nvPr/>
        </p:nvPicPr>
        <p:blipFill>
          <a:blip r:embed="rId4"/>
          <a:srcRect l="1933" r="62141"/>
          <a:stretch/>
        </p:blipFill>
        <p:spPr>
          <a:xfrm>
            <a:off x="2400300" y="2606462"/>
            <a:ext cx="2125980" cy="3639312"/>
          </a:xfrm>
          <a:prstGeom prst="rect">
            <a:avLst/>
          </a:prstGeom>
        </p:spPr>
      </p:pic>
      <p:pic>
        <p:nvPicPr>
          <p:cNvPr id="6" name="Picture 5">
            <a:extLst>
              <a:ext uri="{FF2B5EF4-FFF2-40B4-BE49-F238E27FC236}">
                <a16:creationId xmlns:a16="http://schemas.microsoft.com/office/drawing/2014/main" id="{B01664C3-ACDF-4261-46CE-86A09B1B0CAF}"/>
              </a:ext>
            </a:extLst>
          </p:cNvPr>
          <p:cNvPicPr>
            <a:picLocks noChangeAspect="1"/>
          </p:cNvPicPr>
          <p:nvPr/>
        </p:nvPicPr>
        <p:blipFill>
          <a:blip r:embed="rId5"/>
          <a:srcRect l="34642" r="31914" b="-1"/>
          <a:stretch/>
        </p:blipFill>
        <p:spPr>
          <a:xfrm>
            <a:off x="4615434" y="2606462"/>
            <a:ext cx="2125980" cy="3639312"/>
          </a:xfrm>
          <a:prstGeom prst="rect">
            <a:avLst/>
          </a:prstGeom>
        </p:spPr>
      </p:pic>
      <p:pic>
        <p:nvPicPr>
          <p:cNvPr id="9" name="Picture 8">
            <a:extLst>
              <a:ext uri="{FF2B5EF4-FFF2-40B4-BE49-F238E27FC236}">
                <a16:creationId xmlns:a16="http://schemas.microsoft.com/office/drawing/2014/main" id="{9F403996-C83C-30C8-5768-A950FA4CD166}"/>
              </a:ext>
            </a:extLst>
          </p:cNvPr>
          <p:cNvPicPr>
            <a:picLocks noChangeAspect="1"/>
          </p:cNvPicPr>
          <p:nvPr/>
        </p:nvPicPr>
        <p:blipFill>
          <a:blip r:embed="rId6"/>
          <a:srcRect l="8581" r="65716"/>
          <a:stretch/>
        </p:blipFill>
        <p:spPr>
          <a:xfrm>
            <a:off x="6832854" y="2606462"/>
            <a:ext cx="2125980" cy="3639312"/>
          </a:xfrm>
          <a:prstGeom prst="rect">
            <a:avLst/>
          </a:prstGeom>
        </p:spPr>
      </p:pic>
    </p:spTree>
    <p:extLst>
      <p:ext uri="{BB962C8B-B14F-4D97-AF65-F5344CB8AC3E}">
        <p14:creationId xmlns:p14="http://schemas.microsoft.com/office/powerpoint/2010/main" val="28762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0" name="Rectangle 309">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1" name="Rectangle 31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12" name="Rectangle 31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3" name="Rectangle 31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Data sample analysis python code</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0" name="Picture 9">
            <a:extLst>
              <a:ext uri="{FF2B5EF4-FFF2-40B4-BE49-F238E27FC236}">
                <a16:creationId xmlns:a16="http://schemas.microsoft.com/office/drawing/2014/main" id="{B397D79B-ECAA-7CB8-733F-12651E3F1894}"/>
              </a:ext>
            </a:extLst>
          </p:cNvPr>
          <p:cNvPicPr>
            <a:picLocks noChangeAspect="1"/>
          </p:cNvPicPr>
          <p:nvPr/>
        </p:nvPicPr>
        <p:blipFill>
          <a:blip r:embed="rId3"/>
          <a:srcRect t="12343" r="2" b="29580"/>
          <a:stretch/>
        </p:blipFill>
        <p:spPr>
          <a:xfrm>
            <a:off x="418343" y="2734056"/>
            <a:ext cx="3244949" cy="3483864"/>
          </a:xfrm>
          <a:prstGeom prst="rect">
            <a:avLst/>
          </a:prstGeom>
        </p:spPr>
      </p:pic>
      <p:pic>
        <p:nvPicPr>
          <p:cNvPr id="5" name="Picture 4">
            <a:extLst>
              <a:ext uri="{FF2B5EF4-FFF2-40B4-BE49-F238E27FC236}">
                <a16:creationId xmlns:a16="http://schemas.microsoft.com/office/drawing/2014/main" id="{143E4164-239E-39F9-A35B-6ADAB1AA1B08}"/>
              </a:ext>
            </a:extLst>
          </p:cNvPr>
          <p:cNvPicPr>
            <a:picLocks noChangeAspect="1"/>
          </p:cNvPicPr>
          <p:nvPr/>
        </p:nvPicPr>
        <p:blipFill>
          <a:blip r:embed="rId4"/>
          <a:srcRect r="14858" b="-1"/>
          <a:stretch/>
        </p:blipFill>
        <p:spPr>
          <a:xfrm>
            <a:off x="3806157" y="2729397"/>
            <a:ext cx="4985235" cy="3483864"/>
          </a:xfrm>
          <a:prstGeom prst="rect">
            <a:avLst/>
          </a:prstGeom>
        </p:spPr>
      </p:pic>
    </p:spTree>
    <p:extLst>
      <p:ext uri="{BB962C8B-B14F-4D97-AF65-F5344CB8AC3E}">
        <p14:creationId xmlns:p14="http://schemas.microsoft.com/office/powerpoint/2010/main" val="408111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dirty="0">
                <a:effectLst>
                  <a:outerShdw blurRad="38100" dist="38100" dir="2700000" algn="tl">
                    <a:srgbClr val="000000">
                      <a:alpha val="43137"/>
                    </a:srgbClr>
                  </a:outerShdw>
                </a:effectLst>
              </a:rPr>
              <a:t>IT21021602 | </a:t>
            </a:r>
            <a:r>
              <a:rPr lang="en-US" sz="3300" dirty="0" err="1">
                <a:effectLst>
                  <a:outerShdw blurRad="38100" dist="38100" dir="2700000" algn="tl">
                    <a:srgbClr val="000000">
                      <a:alpha val="43137"/>
                    </a:srgbClr>
                  </a:outerShdw>
                </a:effectLst>
              </a:rPr>
              <a:t>Abeykoon</a:t>
            </a:r>
            <a:r>
              <a:rPr lang="en-US" sz="3300" dirty="0">
                <a:effectLst>
                  <a:outerShdw blurRad="38100" dist="38100" dir="2700000" algn="tl">
                    <a:srgbClr val="000000">
                      <a:alpha val="43137"/>
                    </a:srgbClr>
                  </a:outerShdw>
                </a:effectLst>
              </a:rPr>
              <a:t> R.M.S.P</a:t>
            </a:r>
            <a:br>
              <a:rPr lang="en-US" sz="3300" dirty="0">
                <a:effectLst>
                  <a:outerShdw blurRad="38100" dist="38100" dir="2700000" algn="tl">
                    <a:srgbClr val="000000">
                      <a:alpha val="43137"/>
                    </a:srgbClr>
                  </a:outerShdw>
                </a:effectLst>
              </a:rPr>
            </a:br>
            <a:r>
              <a:rPr lang="en-US" sz="3300" dirty="0">
                <a:effectLst>
                  <a:outerShdw blurRad="38100" dist="38100" dir="2700000" algn="tl">
                    <a:srgbClr val="000000">
                      <a:alpha val="43137"/>
                    </a:srgbClr>
                  </a:outerShdw>
                </a:effectLst>
              </a:rPr>
              <a:t>component 02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indent="-228600" defTabSz="914400">
              <a:lnSpc>
                <a:spcPct val="90000"/>
              </a:lnSpc>
              <a:buFont typeface="Arial" panose="020B0604020202020204" pitchFamily="34" charset="0"/>
              <a:buChar char="•"/>
            </a:pPr>
            <a:r>
              <a:rPr lang="en-US" dirty="0">
                <a:solidFill>
                  <a:schemeClr val="tx1"/>
                </a:solidFill>
                <a:latin typeface="+mn-lt"/>
                <a:ea typeface="+mn-ea"/>
                <a:cs typeface="+mn-cs"/>
              </a:rPr>
              <a:t>Objective : Implementing Adaptive Recommendation Engine for suggest learning resources and predict the student performance using AIML</a:t>
            </a:r>
          </a:p>
          <a:p>
            <a:pPr indent="-228600" defTabSz="914400">
              <a:lnSpc>
                <a:spcPct val="90000"/>
              </a:lnSpc>
              <a:buFont typeface="Arial" panose="020B0604020202020204" pitchFamily="34" charset="0"/>
              <a:buChar char="•"/>
            </a:pPr>
            <a:endParaRPr lang="en-US" dirty="0">
              <a:solidFill>
                <a:schemeClr val="tx1"/>
              </a:solidFill>
              <a:latin typeface="+mn-lt"/>
              <a:ea typeface="+mn-ea"/>
              <a:cs typeface="+mn-cs"/>
            </a:endParaRPr>
          </a:p>
          <a:p>
            <a:pPr indent="-228600" defTabSz="914400">
              <a:lnSpc>
                <a:spcPct val="90000"/>
              </a:lnSpc>
              <a:buFont typeface="Arial" panose="020B0604020202020204" pitchFamily="34" charset="0"/>
              <a:buChar char="•"/>
            </a:pPr>
            <a:r>
              <a:rPr lang="en-US" dirty="0">
                <a:solidFill>
                  <a:schemeClr val="tx1"/>
                </a:solidFill>
                <a:latin typeface="+mn-lt"/>
                <a:ea typeface="+mn-ea"/>
                <a:cs typeface="+mn-cs"/>
              </a:rPr>
              <a:t>Specialization: Information Technology</a:t>
            </a:r>
            <a:br>
              <a:rPr lang="en-US" dirty="0">
                <a:solidFill>
                  <a:schemeClr val="tx1"/>
                </a:solidFill>
                <a:latin typeface="+mn-lt"/>
                <a:ea typeface="+mn-ea"/>
                <a:cs typeface="+mn-cs"/>
              </a:rPr>
            </a:br>
            <a:br>
              <a:rPr lang="en-US" dirty="0">
                <a:solidFill>
                  <a:schemeClr val="tx1"/>
                </a:solidFill>
                <a:latin typeface="+mn-lt"/>
                <a:ea typeface="+mn-ea"/>
                <a:cs typeface="+mn-cs"/>
              </a:rPr>
            </a:br>
            <a:br>
              <a:rPr lang="en-US" dirty="0">
                <a:solidFill>
                  <a:schemeClr val="tx1"/>
                </a:solidFill>
                <a:latin typeface="+mn-lt"/>
                <a:ea typeface="+mn-ea"/>
                <a:cs typeface="+mn-cs"/>
              </a:rPr>
            </a:br>
            <a:endParaRPr lang="en-US"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dirty="0">
                <a:solidFill>
                  <a:schemeClr val="lt2"/>
                </a:solidFill>
                <a:sym typeface="DM Sans"/>
              </a:rPr>
              <a:t>IT21021602   </a:t>
            </a:r>
          </a:p>
          <a:p>
            <a:pPr>
              <a:spcAft>
                <a:spcPts val="600"/>
              </a:spcAft>
            </a:pPr>
            <a:r>
              <a:rPr lang="en-US">
                <a:solidFill>
                  <a:schemeClr val="lt2"/>
                </a:solidFill>
                <a:sym typeface="DM Sans"/>
              </a:rPr>
              <a:t>Abeykoon R.M.S.P   |   R24-112</a:t>
            </a:r>
            <a:endParaRPr lang="en-US">
              <a:solidFill>
                <a:schemeClr val="lt2"/>
              </a:solidFill>
            </a:endParaRPr>
          </a:p>
        </p:txBody>
      </p:sp>
    </p:spTree>
    <p:extLst>
      <p:ext uri="{BB962C8B-B14F-4D97-AF65-F5344CB8AC3E}">
        <p14:creationId xmlns:p14="http://schemas.microsoft.com/office/powerpoint/2010/main" val="102779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r>
              <a:rPr lang="fr-FR" sz="3000" dirty="0"/>
              <a:t>Component 2: Adaptive Recommandation Engine</a:t>
            </a:r>
            <a:endParaRPr lang="en-US" sz="3000" dirty="0"/>
          </a:p>
        </p:txBody>
      </p:sp>
      <p:sp>
        <p:nvSpPr>
          <p:cNvPr id="50" name="Content Placeholder 2"/>
          <p:cNvSpPr>
            <a:spLocks noGrp="1"/>
          </p:cNvSpPr>
          <p:nvPr>
            <p:ph idx="1"/>
          </p:nvPr>
        </p:nvSpPr>
        <p:spPr>
          <a:xfrm>
            <a:off x="858692" y="2405894"/>
            <a:ext cx="3986392" cy="3535083"/>
          </a:xfrm>
        </p:spPr>
        <p:txBody>
          <a:bodyPr anchor="t">
            <a:normAutofit/>
          </a:bodyPr>
          <a:lstStyle/>
          <a:p>
            <a:r>
              <a:rPr lang="en-US" sz="1700"/>
              <a:t>Purpose: Recommend learning resources and predict performance using AI/ML.</a:t>
            </a:r>
          </a:p>
          <a:p>
            <a:r>
              <a:rPr lang="en-US" sz="1700"/>
              <a:t>Analyzes past grades, current course enrollment, and preferences.</a:t>
            </a:r>
          </a:p>
          <a:p>
            <a:r>
              <a:rPr lang="en-US" sz="1700"/>
              <a:t>Outputs include personalized study plans and predictive performance scores.</a:t>
            </a:r>
          </a:p>
          <a:p>
            <a:r>
              <a:rPr lang="en-US" sz="1700"/>
              <a:t>High recommendation accuracy for high-performing students (92%) and mid-level students (85%).</a:t>
            </a:r>
          </a:p>
        </p:txBody>
      </p:sp>
      <p:sp>
        <p:nvSpPr>
          <p:cNvPr id="62" name="Rectangle 6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48" descr="Head with Gears">
            <a:extLst>
              <a:ext uri="{FF2B5EF4-FFF2-40B4-BE49-F238E27FC236}">
                <a16:creationId xmlns:a16="http://schemas.microsoft.com/office/drawing/2014/main" id="{24A3BE1B-CEC4-120B-5E6E-31BFD02F9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6975" y="1880998"/>
            <a:ext cx="3127897" cy="31278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77" name="Rectangle 37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9" name="Rectangle 37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20953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5" y="978619"/>
            <a:ext cx="2558034" cy="1106424"/>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RESEARCH PROBLEM</a:t>
            </a:r>
          </a:p>
        </p:txBody>
      </p:sp>
      <p:sp>
        <p:nvSpPr>
          <p:cNvPr id="381" name="Rectangle 38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1300"/>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3" name="Rectangle 38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093976"/>
            <a:ext cx="249631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30936" y="2252870"/>
            <a:ext cx="2559164" cy="3560251"/>
          </a:xfrm>
        </p:spPr>
        <p:txBody>
          <a:bodyPr vert="horz" lIns="91440" tIns="45720" rIns="91440" bIns="45720" rtlCol="0">
            <a:normAutofit/>
          </a:bodyPr>
          <a:lstStyle/>
          <a:p>
            <a:pPr marL="152400" indent="-228600">
              <a:spcAft>
                <a:spcPts val="600"/>
              </a:spcAft>
              <a:buFont typeface="Arial" panose="020B0604020202020204" pitchFamily="34" charset="0"/>
              <a:buChar char="•"/>
            </a:pPr>
            <a:r>
              <a:rPr lang="en-US" sz="900"/>
              <a:t>To what extent does the Adaptive Recommendation Engine improve the relevance and appropriateness of learning content recommendations compared to traditional e-learning systems?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What is the impact of real-time adjustments in recommendations on user engagement within the e-learning platform?</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is the implement AIML module for give prediction for future about the students' leering performance?</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does the Adaptive Recommendation Engine compare with traditional e-learning systems in terms of providing tailored learning experiences?</a:t>
            </a:r>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2446" t="5710" r="4878" b="3426"/>
          <a:stretch/>
        </p:blipFill>
        <p:spPr>
          <a:xfrm>
            <a:off x="3840480" y="1328924"/>
            <a:ext cx="4992624" cy="4099568"/>
          </a:xfrm>
          <a:prstGeom prst="rect">
            <a:avLst/>
          </a:prstGeom>
        </p:spPr>
      </p:pic>
    </p:spTree>
    <p:extLst>
      <p:ext uri="{BB962C8B-B14F-4D97-AF65-F5344CB8AC3E}">
        <p14:creationId xmlns:p14="http://schemas.microsoft.com/office/powerpoint/2010/main" val="11207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857250"/>
            <a:ext cx="7279125" cy="539700"/>
          </a:xfrm>
          <a:prstGeom prst="rect">
            <a:avLst/>
          </a:prstGeom>
        </p:spPr>
        <p:txBody>
          <a:bodyPr spcFirstLastPara="1" vert="horz" wrap="square" lIns="91425" tIns="91425" rIns="91425" bIns="91425" rtlCol="0" anchor="t" anchorCtr="0">
            <a:noAutofit/>
          </a:bodyPr>
          <a:lstStyle/>
          <a:p>
            <a:r>
              <a:rPr lang="en-US"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5" y="1634560"/>
            <a:ext cx="3524251" cy="380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9" name="Text Placeholder 26">
            <a:extLst>
              <a:ext uri="{FF2B5EF4-FFF2-40B4-BE49-F238E27FC236}">
                <a16:creationId xmlns:a16="http://schemas.microsoft.com/office/drawing/2014/main" id="{60B5E9AB-D1A1-1FF7-7B7E-8AE2F56DA50B}"/>
              </a:ext>
            </a:extLst>
          </p:cNvPr>
          <p:cNvGraphicFramePr/>
          <p:nvPr/>
        </p:nvGraphicFramePr>
        <p:xfrm>
          <a:off x="626625" y="1797900"/>
          <a:ext cx="8269725" cy="379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176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200" kern="1200" dirty="0">
                <a:solidFill>
                  <a:srgbClr val="FFFFFF"/>
                </a:solidFill>
                <a:latin typeface="+mj-lt"/>
                <a:ea typeface="+mj-ea"/>
                <a:cs typeface="+mj-cs"/>
              </a:rPr>
              <a:t>Adaptive Recommendation Engine : Component Diagram</a:t>
            </a:r>
          </a:p>
        </p:txBody>
      </p:sp>
      <p:pic>
        <p:nvPicPr>
          <p:cNvPr id="5" name="Picture 4" descr="A diagram of a computer&#10;&#10;Description automatically generated">
            <a:extLst>
              <a:ext uri="{FF2B5EF4-FFF2-40B4-BE49-F238E27FC236}">
                <a16:creationId xmlns:a16="http://schemas.microsoft.com/office/drawing/2014/main" id="{2D630DD2-927A-70FB-AEBF-D48645C42B5B}"/>
              </a:ext>
            </a:extLst>
          </p:cNvPr>
          <p:cNvPicPr>
            <a:picLocks noChangeAspect="1"/>
          </p:cNvPicPr>
          <p:nvPr/>
        </p:nvPicPr>
        <p:blipFill>
          <a:blip r:embed="rId2"/>
          <a:stretch>
            <a:fillRect/>
          </a:stretch>
        </p:blipFill>
        <p:spPr>
          <a:xfrm>
            <a:off x="351942" y="1966293"/>
            <a:ext cx="8440113"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062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942391" y="591829"/>
            <a:ext cx="2954766" cy="5583126"/>
          </a:xfrm>
        </p:spPr>
        <p:txBody>
          <a:bodyPr>
            <a:normAutofit/>
          </a:bodyPr>
          <a:lstStyle/>
          <a:p>
            <a:r>
              <a:rPr lang="en-US"/>
              <a:t>Introduction</a:t>
            </a:r>
          </a:p>
        </p:txBody>
      </p:sp>
      <p:cxnSp>
        <p:nvCxnSpPr>
          <p:cNvPr id="32" name="Straight Connector 3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17"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4833"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0"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3918" y="821124"/>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63178" y="1336268"/>
            <a:ext cx="95785"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1CB5D83D-C139-1B6D-465C-AF12B339E3C9}"/>
              </a:ext>
            </a:extLst>
          </p:cNvPr>
          <p:cNvGraphicFramePr>
            <a:graphicFrameLocks noGrp="1"/>
          </p:cNvGraphicFramePr>
          <p:nvPr>
            <p:ph idx="1"/>
            <p:extLst>
              <p:ext uri="{D42A27DB-BD31-4B8C-83A1-F6EECF244321}">
                <p14:modId xmlns:p14="http://schemas.microsoft.com/office/powerpoint/2010/main" val="713126559"/>
              </p:ext>
            </p:extLst>
          </p:nvPr>
        </p:nvGraphicFramePr>
        <p:xfrm>
          <a:off x="4119532" y="671805"/>
          <a:ext cx="4395818"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277714" y="3944874"/>
            <a:ext cx="5614060" cy="2452687"/>
          </a:xfrm>
        </p:spPr>
        <p:txBody>
          <a:bodyPr vert="horz" lIns="91440" tIns="45720" rIns="91440" bIns="45720" rtlCol="0" anchor="ctr">
            <a:normAutofit fontScale="92500" lnSpcReduction="20000"/>
          </a:bodyPr>
          <a:lstStyle/>
          <a:p>
            <a:pPr indent="-228600">
              <a:spcAft>
                <a:spcPts val="600"/>
              </a:spcAft>
              <a:buFont typeface="Arial" panose="020B0604020202020204" pitchFamily="34" charset="0"/>
              <a:buChar char="•"/>
            </a:pPr>
            <a:r>
              <a:rPr lang="en-US" sz="1100" dirty="0"/>
              <a:t>Complete background research about other LMS platforms and their data usage.</a:t>
            </a:r>
          </a:p>
          <a:p>
            <a:pPr indent="-228600">
              <a:spcAft>
                <a:spcPts val="600"/>
              </a:spcAft>
              <a:buFont typeface="Arial" panose="020B0604020202020204" pitchFamily="34" charset="0"/>
              <a:buChar char="•"/>
            </a:pPr>
            <a:r>
              <a:rPr lang="en-US" sz="1100" dirty="0"/>
              <a:t>Implement a simple python code for identify the weak subjects from initial user exam data.</a:t>
            </a:r>
          </a:p>
          <a:p>
            <a:pPr indent="-228600">
              <a:spcAft>
                <a:spcPts val="600"/>
              </a:spcAft>
              <a:buFont typeface="Arial" panose="020B0604020202020204" pitchFamily="34" charset="0"/>
              <a:buChar char="•"/>
            </a:pPr>
            <a:r>
              <a:rPr lang="en-US" sz="1100" dirty="0"/>
              <a:t>Identify the scores types which need to process with AIML part to give performance prediction.</a:t>
            </a:r>
          </a:p>
          <a:p>
            <a:pPr indent="-228600">
              <a:spcAft>
                <a:spcPts val="600"/>
              </a:spcAft>
              <a:buFont typeface="Arial" panose="020B0604020202020204" pitchFamily="34" charset="0"/>
              <a:buChar char="•"/>
            </a:pPr>
            <a:r>
              <a:rPr lang="en-US" sz="1100" dirty="0"/>
              <a:t>Research about AIML algorithms which can use to this AIML implementation.</a:t>
            </a:r>
          </a:p>
          <a:p>
            <a:pPr indent="-228600">
              <a:spcAft>
                <a:spcPts val="600"/>
              </a:spcAft>
              <a:buFont typeface="Arial" panose="020B0604020202020204" pitchFamily="34" charset="0"/>
              <a:buChar char="•"/>
            </a:pPr>
            <a:r>
              <a:rPr lang="en-US" sz="1100" dirty="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1100" dirty="0"/>
              <a:t>Learn about the relate technologies (system engineering terms) for how to setup this kind of system in real world.</a:t>
            </a:r>
          </a:p>
          <a:p>
            <a:r>
              <a:rPr lang="en-US" sz="1100" dirty="0"/>
              <a:t>Implementing a python-based backend module for evaluate the initial student data and give the initial user profiling.</a:t>
            </a:r>
          </a:p>
          <a:p>
            <a:endParaRPr lang="en-US" sz="1400" dirty="0">
              <a:latin typeface="Viga" panose="020B0604020202020204" charset="0"/>
            </a:endParaRPr>
          </a:p>
          <a:p>
            <a:r>
              <a:rPr lang="en-US" sz="1100" dirty="0"/>
              <a:t>Implementing a python-based backend module for evaluate the both of data initial and dynamic and give the weekly user profiling.</a:t>
            </a:r>
          </a:p>
          <a:p>
            <a:endParaRPr lang="en-US" sz="1400" dirty="0">
              <a:latin typeface="Viga" panose="020B0604020202020204" charset="0"/>
            </a:endParaRPr>
          </a:p>
          <a:p>
            <a:r>
              <a:rPr lang="en-US" sz="1100" dirty="0"/>
              <a:t>Implementing the MySQL database configuration related to the user profiling part.</a:t>
            </a:r>
          </a:p>
          <a:p>
            <a:pPr indent="-228600">
              <a:spcAft>
                <a:spcPts val="600"/>
              </a:spcAft>
              <a:buFont typeface="Arial" panose="020B0604020202020204" pitchFamily="34" charset="0"/>
              <a:buChar char="•"/>
            </a:pPr>
            <a:endParaRPr lang="en-US" sz="1100" dirty="0"/>
          </a:p>
        </p:txBody>
      </p:sp>
      <p:sp>
        <p:nvSpPr>
          <p:cNvPr id="297" name="Google Shape;297;p30"/>
          <p:cNvSpPr txBox="1">
            <a:spLocks noGrp="1"/>
          </p:cNvSpPr>
          <p:nvPr>
            <p:ph type="title"/>
          </p:nvPr>
        </p:nvSpPr>
        <p:spPr>
          <a:xfrm>
            <a:off x="360759" y="3752849"/>
            <a:ext cx="2468166" cy="2452687"/>
          </a:xfrm>
          <a:prstGeom prst="rect">
            <a:avLst/>
          </a:prstGeom>
        </p:spPr>
        <p:txBody>
          <a:bodyPr spcFirstLastPara="1" vert="horz" lIns="91440" tIns="45720" rIns="91440" bIns="45720" rtlCol="0" anchor="ctr" anchorCtr="0">
            <a:normAutofit/>
          </a:bodyPr>
          <a:lstStyle/>
          <a:p>
            <a:pPr>
              <a:spcBef>
                <a:spcPct val="0"/>
              </a:spcBef>
            </a:pPr>
            <a:r>
              <a:rPr lang="en-US" sz="3100">
                <a:effectLst>
                  <a:outerShdw blurRad="38100" dist="38100" dir="2700000" algn="tl">
                    <a:srgbClr val="000000">
                      <a:alpha val="43137"/>
                    </a:srgbClr>
                  </a:outerShdw>
                </a:effectLst>
              </a:rPr>
              <a:t>COMPLETED TASKS</a:t>
            </a:r>
          </a:p>
        </p:txBody>
      </p:sp>
      <p:pic>
        <p:nvPicPr>
          <p:cNvPr id="5" name="Picture 4" descr="A screenshot of a graph&#10;&#10;Description automatically generated">
            <a:extLst>
              <a:ext uri="{FF2B5EF4-FFF2-40B4-BE49-F238E27FC236}">
                <a16:creationId xmlns:a16="http://schemas.microsoft.com/office/drawing/2014/main" id="{AA9EC828-64E6-B1A0-9A33-F7397B455D9D}"/>
              </a:ext>
            </a:extLst>
          </p:cNvPr>
          <p:cNvPicPr>
            <a:picLocks noChangeAspect="1"/>
          </p:cNvPicPr>
          <p:nvPr/>
        </p:nvPicPr>
        <p:blipFill>
          <a:blip r:embed="rId3"/>
          <a:srcRect b="13199"/>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154410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8" end="8"/>
                                            </p:txEl>
                                          </p:spTgt>
                                        </p:tgtEl>
                                        <p:attrNameLst>
                                          <p:attrName>style.visibility</p:attrName>
                                        </p:attrNameLst>
                                      </p:cBhvr>
                                      <p:to>
                                        <p:strVal val="visible"/>
                                      </p:to>
                                    </p:set>
                                    <p:anim calcmode="lin" valueType="num">
                                      <p:cBhvr additive="base">
                                        <p:cTn id="49"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10" end="10"/>
                                            </p:txEl>
                                          </p:spTgt>
                                        </p:tgtEl>
                                        <p:attrNameLst>
                                          <p:attrName>style.visibility</p:attrName>
                                        </p:attrNameLst>
                                      </p:cBhvr>
                                      <p:to>
                                        <p:strVal val="visible"/>
                                      </p:to>
                                    </p:set>
                                    <p:anim calcmode="lin" valueType="num">
                                      <p:cBhvr additive="base">
                                        <p:cTn id="55"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524784" y="248038"/>
            <a:ext cx="5297791" cy="1159200"/>
          </a:xfrm>
          <a:prstGeom prst="rect">
            <a:avLst/>
          </a:prstGeom>
        </p:spPr>
        <p:txBody>
          <a:bodyPr spcFirstLastPara="1" vert="horz" lIns="91440" tIns="45720" rIns="91440" bIns="45720" rtlCol="0" anchor="ctr" anchorCtr="0">
            <a:normAutofit/>
          </a:bodyPr>
          <a:lstStyle/>
          <a:p>
            <a:pPr>
              <a:spcBef>
                <a:spcPct val="0"/>
              </a:spcBef>
            </a:pPr>
            <a:r>
              <a:rPr lang="en-US" sz="3500" kern="1200">
                <a:solidFill>
                  <a:srgbClr val="FFFFFF"/>
                </a:solidFill>
                <a:effectLst>
                  <a:outerShdw blurRad="38100" dist="38100" dir="2700000" algn="tl">
                    <a:srgbClr val="000000">
                      <a:alpha val="43137"/>
                    </a:srgbClr>
                  </a:outerShdw>
                </a:effectLst>
                <a:latin typeface="+mj-lt"/>
                <a:ea typeface="+mj-ea"/>
                <a:cs typeface="+mj-cs"/>
              </a:rPr>
              <a:t>PROJECT PLANNING</a:t>
            </a:r>
          </a:p>
        </p:txBody>
      </p:sp>
      <p:pic>
        <p:nvPicPr>
          <p:cNvPr id="5" name="Picture 4" descr="A screenshot of a computer program">
            <a:extLst>
              <a:ext uri="{FF2B5EF4-FFF2-40B4-BE49-F238E27FC236}">
                <a16:creationId xmlns:a16="http://schemas.microsoft.com/office/drawing/2014/main" id="{6DC75E45-53AE-6D2D-AACB-13C4E6A03601}"/>
              </a:ext>
            </a:extLst>
          </p:cNvPr>
          <p:cNvPicPr>
            <a:picLocks noChangeAspect="1"/>
          </p:cNvPicPr>
          <p:nvPr/>
        </p:nvPicPr>
        <p:blipFill>
          <a:blip r:embed="rId3"/>
          <a:stretch>
            <a:fillRect/>
          </a:stretch>
        </p:blipFill>
        <p:spPr>
          <a:xfrm>
            <a:off x="1494771" y="1966293"/>
            <a:ext cx="6154456" cy="4452160"/>
          </a:xfrm>
          <a:prstGeom prst="rect">
            <a:avLst/>
          </a:prstGeom>
        </p:spPr>
      </p:pic>
    </p:spTree>
    <p:extLst>
      <p:ext uri="{BB962C8B-B14F-4D97-AF65-F5344CB8AC3E}">
        <p14:creationId xmlns:p14="http://schemas.microsoft.com/office/powerpoint/2010/main" val="425674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1028699" y="294538"/>
            <a:ext cx="7421963" cy="103366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defTabSz="914400">
              <a:lnSpc>
                <a:spcPct val="90000"/>
              </a:lnSpc>
              <a:spcBef>
                <a:spcPct val="0"/>
              </a:spcBef>
              <a:spcAft>
                <a:spcPts val="600"/>
              </a:spcAft>
            </a:pPr>
            <a:r>
              <a:rPr lang="en-US" sz="3500" kern="1200">
                <a:solidFill>
                  <a:srgbClr val="FFFFFF"/>
                </a:solidFill>
                <a:effectLst>
                  <a:outerShdw blurRad="38100" dist="38100" dir="2700000" algn="tl">
                    <a:srgbClr val="000000">
                      <a:alpha val="43137"/>
                    </a:srgbClr>
                  </a:outerShdw>
                </a:effectLst>
                <a:latin typeface="+mj-lt"/>
                <a:ea typeface="+mj-ea"/>
                <a:cs typeface="+mj-cs"/>
              </a:rPr>
              <a:t>METHODOLOGY – AIML Module </a:t>
            </a:r>
          </a:p>
        </p:txBody>
      </p:sp>
      <p:sp>
        <p:nvSpPr>
          <p:cNvPr id="68" name="Text Placeholder 26">
            <a:extLst>
              <a:ext uri="{FF2B5EF4-FFF2-40B4-BE49-F238E27FC236}">
                <a16:creationId xmlns:a16="http://schemas.microsoft.com/office/drawing/2014/main" id="{EBC3E4F4-4E43-2F59-9E5C-4D2ECC428114}"/>
              </a:ext>
            </a:extLst>
          </p:cNvPr>
          <p:cNvSpPr txBox="1">
            <a:spLocks/>
          </p:cNvSpPr>
          <p:nvPr/>
        </p:nvSpPr>
        <p:spPr>
          <a:xfrm>
            <a:off x="1028699" y="2318197"/>
            <a:ext cx="7293023" cy="3683358"/>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Score Processing with ML</a:t>
            </a:r>
          </a:p>
          <a:p>
            <a:pPr indent="-228600" algn="l" defTabSz="914400">
              <a:lnSpc>
                <a:spcPct val="90000"/>
              </a:lnSpc>
              <a:spcAft>
                <a:spcPts val="600"/>
              </a:spcAft>
              <a:buFont typeface="Arial" panose="020B0604020202020204" pitchFamily="34" charset="0"/>
              <a:buChar char="•"/>
            </a:pPr>
            <a:endParaRPr lang="en-US" sz="1200">
              <a:solidFill>
                <a:schemeClr val="tx1"/>
              </a:solidFill>
              <a:latin typeface="+mn-lt"/>
              <a:ea typeface="+mn-ea"/>
              <a:cs typeface="+mn-cs"/>
            </a:endParaRP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 Individual Subject Marks: Marks obtained by students in each subject.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2. Overall Average: Average marks of each student across all subjects.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3. Subject-wise Averages and Deviations: Average marks and standard deviations of each student in individual subjects.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4. Attendance: Attendance record of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5. Study Hours: Time spent studying by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6. Homework Completion Rate: Percentage of homework assignments completed by each student.</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7. Test Scores: Scores obtained by students in standardized tests or assessments.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8. Participation in Extra-curricular Activities: Whether a student participates in sports, clubs, or other activities.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9. Parental Education Level: Education level attained by the student's parents, which can be indicative of socio-economic status.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10. Student Demographics: Gender, age, and other demographic information.</a:t>
            </a:r>
          </a:p>
          <a:p>
            <a:pPr indent="-228600" algn="l" defTabSz="914400">
              <a:lnSpc>
                <a:spcPct val="90000"/>
              </a:lnSpc>
              <a:spcAft>
                <a:spcPts val="600"/>
              </a:spcAft>
              <a:buFont typeface="Arial" panose="020B0604020202020204" pitchFamily="34" charset="0"/>
              <a:buChar char="•"/>
            </a:pPr>
            <a:endParaRPr lang="en-US" sz="1200">
              <a:solidFill>
                <a:schemeClr val="tx1"/>
              </a:solidFill>
              <a:latin typeface="+mn-lt"/>
              <a:ea typeface="+mn-ea"/>
              <a:cs typeface="+mn-cs"/>
            </a:endParaRPr>
          </a:p>
        </p:txBody>
      </p:sp>
    </p:spTree>
    <p:extLst>
      <p:ext uri="{BB962C8B-B14F-4D97-AF65-F5344CB8AC3E}">
        <p14:creationId xmlns:p14="http://schemas.microsoft.com/office/powerpoint/2010/main" val="16709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Past Exam result gather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2" name="Picture 11">
            <a:extLst>
              <a:ext uri="{FF2B5EF4-FFF2-40B4-BE49-F238E27FC236}">
                <a16:creationId xmlns:a16="http://schemas.microsoft.com/office/drawing/2014/main" id="{1510C44B-EDBD-B588-DAE0-202421AE6AA8}"/>
              </a:ext>
            </a:extLst>
          </p:cNvPr>
          <p:cNvPicPr>
            <a:picLocks noChangeAspect="1"/>
          </p:cNvPicPr>
          <p:nvPr/>
        </p:nvPicPr>
        <p:blipFill>
          <a:blip r:embed="rId3"/>
          <a:srcRect l="592" r="29316" b="-3"/>
          <a:stretch/>
        </p:blipFill>
        <p:spPr>
          <a:xfrm>
            <a:off x="418343" y="2734056"/>
            <a:ext cx="3244949" cy="3483864"/>
          </a:xfrm>
          <a:prstGeom prst="rect">
            <a:avLst/>
          </a:prstGeom>
        </p:spPr>
      </p:pic>
      <p:pic>
        <p:nvPicPr>
          <p:cNvPr id="13" name="Picture 12">
            <a:extLst>
              <a:ext uri="{FF2B5EF4-FFF2-40B4-BE49-F238E27FC236}">
                <a16:creationId xmlns:a16="http://schemas.microsoft.com/office/drawing/2014/main" id="{C15BE398-2147-6C31-0DCA-3FA6ED0E19CA}"/>
              </a:ext>
            </a:extLst>
          </p:cNvPr>
          <p:cNvPicPr>
            <a:picLocks noChangeAspect="1"/>
          </p:cNvPicPr>
          <p:nvPr/>
        </p:nvPicPr>
        <p:blipFill>
          <a:blip r:embed="rId4"/>
          <a:srcRect r="36322" b="-1"/>
          <a:stretch/>
        </p:blipFill>
        <p:spPr>
          <a:xfrm>
            <a:off x="3806157" y="2729397"/>
            <a:ext cx="4985235" cy="3483864"/>
          </a:xfrm>
          <a:prstGeom prst="rect">
            <a:avLst/>
          </a:prstGeom>
        </p:spPr>
      </p:pic>
    </p:spTree>
    <p:extLst>
      <p:ext uri="{BB962C8B-B14F-4D97-AF65-F5344CB8AC3E}">
        <p14:creationId xmlns:p14="http://schemas.microsoft.com/office/powerpoint/2010/main" val="108221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Learn material showing page</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1" name="Picture 10">
            <a:extLst>
              <a:ext uri="{FF2B5EF4-FFF2-40B4-BE49-F238E27FC236}">
                <a16:creationId xmlns:a16="http://schemas.microsoft.com/office/drawing/2014/main" id="{5BFFD35F-3744-4F76-7957-39F6D944A5AF}"/>
              </a:ext>
            </a:extLst>
          </p:cNvPr>
          <p:cNvPicPr>
            <a:picLocks noChangeAspect="1"/>
          </p:cNvPicPr>
          <p:nvPr/>
        </p:nvPicPr>
        <p:blipFill>
          <a:blip r:embed="rId3"/>
          <a:srcRect l="18824" r="25058" b="1"/>
          <a:stretch/>
        </p:blipFill>
        <p:spPr>
          <a:xfrm>
            <a:off x="418343" y="2734056"/>
            <a:ext cx="3244949" cy="3483864"/>
          </a:xfrm>
          <a:prstGeom prst="rect">
            <a:avLst/>
          </a:prstGeom>
        </p:spPr>
      </p:pic>
      <p:pic>
        <p:nvPicPr>
          <p:cNvPr id="9" name="Picture 8">
            <a:extLst>
              <a:ext uri="{FF2B5EF4-FFF2-40B4-BE49-F238E27FC236}">
                <a16:creationId xmlns:a16="http://schemas.microsoft.com/office/drawing/2014/main" id="{13FD536D-8F87-7058-232C-6868A70960FF}"/>
              </a:ext>
            </a:extLst>
          </p:cNvPr>
          <p:cNvPicPr>
            <a:picLocks noChangeAspect="1"/>
          </p:cNvPicPr>
          <p:nvPr/>
        </p:nvPicPr>
        <p:blipFill>
          <a:blip r:embed="rId4"/>
          <a:srcRect r="13070" b="1"/>
          <a:stretch/>
        </p:blipFill>
        <p:spPr>
          <a:xfrm>
            <a:off x="3806157" y="2729397"/>
            <a:ext cx="4985235" cy="3483864"/>
          </a:xfrm>
          <a:prstGeom prst="rect">
            <a:avLst/>
          </a:prstGeom>
        </p:spPr>
      </p:pic>
    </p:spTree>
    <p:extLst>
      <p:ext uri="{BB962C8B-B14F-4D97-AF65-F5344CB8AC3E}">
        <p14:creationId xmlns:p14="http://schemas.microsoft.com/office/powerpoint/2010/main" val="289249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User Interest analysis page (identify priority according to the access times of content)</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8" name="Picture 7">
            <a:extLst>
              <a:ext uri="{FF2B5EF4-FFF2-40B4-BE49-F238E27FC236}">
                <a16:creationId xmlns:a16="http://schemas.microsoft.com/office/drawing/2014/main" id="{2DC7A4A7-6321-B73D-3336-871FEC660F3D}"/>
              </a:ext>
            </a:extLst>
          </p:cNvPr>
          <p:cNvPicPr>
            <a:picLocks noChangeAspect="1"/>
          </p:cNvPicPr>
          <p:nvPr/>
        </p:nvPicPr>
        <p:blipFill>
          <a:blip r:embed="rId3"/>
          <a:srcRect r="33171" b="1"/>
          <a:stretch/>
        </p:blipFill>
        <p:spPr>
          <a:xfrm>
            <a:off x="418343" y="2734056"/>
            <a:ext cx="3244949" cy="3483864"/>
          </a:xfrm>
          <a:prstGeom prst="rect">
            <a:avLst/>
          </a:prstGeom>
        </p:spPr>
      </p:pic>
      <p:pic>
        <p:nvPicPr>
          <p:cNvPr id="4" name="Picture 3">
            <a:extLst>
              <a:ext uri="{FF2B5EF4-FFF2-40B4-BE49-F238E27FC236}">
                <a16:creationId xmlns:a16="http://schemas.microsoft.com/office/drawing/2014/main" id="{C8F5D67C-BC53-4D07-E814-EE6823C631A7}"/>
              </a:ext>
            </a:extLst>
          </p:cNvPr>
          <p:cNvPicPr>
            <a:picLocks noChangeAspect="1"/>
          </p:cNvPicPr>
          <p:nvPr/>
        </p:nvPicPr>
        <p:blipFill>
          <a:blip r:embed="rId4"/>
          <a:srcRect t="12560" r="2" b="26817"/>
          <a:stretch/>
        </p:blipFill>
        <p:spPr>
          <a:xfrm>
            <a:off x="3806157" y="2729397"/>
            <a:ext cx="4985235" cy="3483864"/>
          </a:xfrm>
          <a:prstGeom prst="rect">
            <a:avLst/>
          </a:prstGeom>
        </p:spPr>
      </p:pic>
    </p:spTree>
    <p:extLst>
      <p:ext uri="{BB962C8B-B14F-4D97-AF65-F5344CB8AC3E}">
        <p14:creationId xmlns:p14="http://schemas.microsoft.com/office/powerpoint/2010/main" val="234691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654046" cy="1645920"/>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4011930" y="586822"/>
            <a:ext cx="4505706"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Weak Subjects identification script from initial user data </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EF14BE8D-5FC8-157E-AAE8-84CD83C374FA}"/>
              </a:ext>
            </a:extLst>
          </p:cNvPr>
          <p:cNvPicPr>
            <a:picLocks noChangeAspect="1"/>
          </p:cNvPicPr>
          <p:nvPr/>
        </p:nvPicPr>
        <p:blipFill>
          <a:blip r:embed="rId3"/>
          <a:srcRect l="6322" r="33133" b="-4"/>
          <a:stretch/>
        </p:blipFill>
        <p:spPr>
          <a:xfrm>
            <a:off x="418343" y="2734056"/>
            <a:ext cx="3244949" cy="3483864"/>
          </a:xfrm>
          <a:prstGeom prst="rect">
            <a:avLst/>
          </a:prstGeom>
        </p:spPr>
      </p:pic>
      <p:pic>
        <p:nvPicPr>
          <p:cNvPr id="8" name="Picture 7">
            <a:extLst>
              <a:ext uri="{FF2B5EF4-FFF2-40B4-BE49-F238E27FC236}">
                <a16:creationId xmlns:a16="http://schemas.microsoft.com/office/drawing/2014/main" id="{B49C70AC-7486-F182-B9C1-281DC4B07B04}"/>
              </a:ext>
            </a:extLst>
          </p:cNvPr>
          <p:cNvPicPr>
            <a:picLocks noChangeAspect="1"/>
          </p:cNvPicPr>
          <p:nvPr/>
        </p:nvPicPr>
        <p:blipFill rotWithShape="1">
          <a:blip r:embed="rId4"/>
          <a:srcRect r="-1" b="2260"/>
          <a:stretch/>
        </p:blipFill>
        <p:spPr>
          <a:xfrm>
            <a:off x="3806157" y="2729397"/>
            <a:ext cx="4985235" cy="3483864"/>
          </a:xfrm>
          <a:prstGeom prst="rect">
            <a:avLst/>
          </a:prstGeom>
        </p:spPr>
      </p:pic>
    </p:spTree>
    <p:extLst>
      <p:ext uri="{BB962C8B-B14F-4D97-AF65-F5344CB8AC3E}">
        <p14:creationId xmlns:p14="http://schemas.microsoft.com/office/powerpoint/2010/main" val="170012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503716"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dirty="0">
                <a:effectLst>
                  <a:outerShdw blurRad="38100" dist="38100" dir="2700000" algn="tl">
                    <a:srgbClr val="000000">
                      <a:alpha val="43137"/>
                    </a:srgbClr>
                  </a:outerShdw>
                </a:effectLst>
              </a:rPr>
              <a:t>IT21033806 | Jayasinghe K.A.K.N</a:t>
            </a:r>
            <a:br>
              <a:rPr lang="en-US" sz="3300" dirty="0">
                <a:effectLst>
                  <a:outerShdw blurRad="38100" dist="38100" dir="2700000" algn="tl">
                    <a:srgbClr val="000000">
                      <a:alpha val="43137"/>
                    </a:srgbClr>
                  </a:outerShdw>
                </a:effectLst>
              </a:rPr>
            </a:br>
            <a:r>
              <a:rPr lang="en-US" sz="3300" dirty="0">
                <a:effectLst>
                  <a:outerShdw blurRad="38100" dist="38100" dir="2700000" algn="tl">
                    <a:srgbClr val="000000">
                      <a:alpha val="43137"/>
                    </a:srgbClr>
                  </a:outerShdw>
                </a:effectLst>
              </a:rPr>
              <a:t>component 03</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228600" indent="-228600" defTabSz="914400">
              <a:lnSpc>
                <a:spcPct val="90000"/>
              </a:lnSpc>
              <a:buFont typeface="Arial" panose="020B0604020202020204" pitchFamily="34" charset="0"/>
              <a:buChar char="•"/>
            </a:pPr>
            <a:r>
              <a:rPr lang="en-US" sz="1600" dirty="0">
                <a:solidFill>
                  <a:schemeClr val="tx1"/>
                </a:solidFill>
                <a:latin typeface="+mn-lt"/>
                <a:ea typeface="+mn-ea"/>
                <a:cs typeface="+mn-cs"/>
              </a:rPr>
              <a:t>Objective : The Dynamic Learning Pathway Generator customizes learning experiences based on individual traits, optimizing efficiency and engagement through machine learning. </a:t>
            </a:r>
          </a:p>
          <a:p>
            <a:pPr marL="0" indent="-228600" defTabSz="914400">
              <a:lnSpc>
                <a:spcPct val="90000"/>
              </a:lnSpc>
              <a:spcBef>
                <a:spcPts val="1000"/>
              </a:spcBef>
              <a:buFont typeface="Arial" panose="020B0604020202020204" pitchFamily="34" charset="0"/>
              <a:buChar char="•"/>
            </a:pPr>
            <a:endParaRPr lang="en-US" sz="16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sz="1600" dirty="0">
                <a:solidFill>
                  <a:schemeClr val="tx1"/>
                </a:solidFill>
                <a:latin typeface="+mn-lt"/>
                <a:ea typeface="+mn-ea"/>
                <a:cs typeface="+mn-cs"/>
              </a:rPr>
              <a:t>Specialization: Information Technology</a:t>
            </a:r>
            <a:br>
              <a:rPr lang="en-US" sz="1600" dirty="0">
                <a:solidFill>
                  <a:schemeClr val="tx1"/>
                </a:solidFill>
                <a:latin typeface="+mn-lt"/>
                <a:ea typeface="+mn-ea"/>
                <a:cs typeface="+mn-cs"/>
              </a:rPr>
            </a:br>
            <a:br>
              <a:rPr lang="en-US" sz="1600" dirty="0">
                <a:solidFill>
                  <a:schemeClr val="tx1"/>
                </a:solidFill>
                <a:latin typeface="+mn-lt"/>
                <a:ea typeface="+mn-ea"/>
                <a:cs typeface="+mn-cs"/>
              </a:rPr>
            </a:br>
            <a:br>
              <a:rPr lang="en-US" sz="1600" dirty="0">
                <a:solidFill>
                  <a:schemeClr val="tx1"/>
                </a:solidFill>
                <a:latin typeface="+mn-lt"/>
                <a:ea typeface="+mn-ea"/>
                <a:cs typeface="+mn-cs"/>
              </a:rPr>
            </a:br>
            <a:endParaRPr lang="en-US" sz="16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sz="1600"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a:solidFill>
                  <a:schemeClr val="lt2"/>
                </a:solidFill>
                <a:sym typeface="DM Sans"/>
              </a:rPr>
              <a:t>IT21033806   </a:t>
            </a:r>
          </a:p>
          <a:p>
            <a:pPr>
              <a:spcAft>
                <a:spcPts val="600"/>
              </a:spcAft>
            </a:pPr>
            <a:r>
              <a:rPr lang="en-US">
                <a:solidFill>
                  <a:schemeClr val="lt2"/>
                </a:solidFill>
                <a:sym typeface="DM Sans"/>
              </a:rPr>
              <a:t>Jayasinghe K.A.K.N   |   R24-112</a:t>
            </a:r>
            <a:endParaRPr lang="en-US">
              <a:solidFill>
                <a:schemeClr val="lt2"/>
              </a:solidFill>
            </a:endParaRPr>
          </a:p>
        </p:txBody>
      </p:sp>
    </p:spTree>
    <p:extLst>
      <p:ext uri="{BB962C8B-B14F-4D97-AF65-F5344CB8AC3E}">
        <p14:creationId xmlns:p14="http://schemas.microsoft.com/office/powerpoint/2010/main" val="321097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8610" y="987552"/>
            <a:ext cx="3364395" cy="1088136"/>
          </a:xfrm>
        </p:spPr>
        <p:txBody>
          <a:bodyPr anchor="b">
            <a:normAutofit/>
          </a:bodyPr>
          <a:lstStyle/>
          <a:p>
            <a:r>
              <a:rPr lang="en-US" sz="2300"/>
              <a:t>Component 3: Dynamic Learning Pathway Generator</a:t>
            </a:r>
          </a:p>
        </p:txBody>
      </p:sp>
      <p:sp>
        <p:nvSpPr>
          <p:cNvPr id="19" name="Rectangle 1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6000"/>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08609" y="2688336"/>
            <a:ext cx="3374136" cy="3584448"/>
          </a:xfrm>
        </p:spPr>
        <p:txBody>
          <a:bodyPr anchor="t">
            <a:normAutofit/>
          </a:bodyPr>
          <a:lstStyle/>
          <a:p>
            <a:r>
              <a:rPr lang="en-US" sz="1600"/>
              <a:t>Purpose: Design personalized learning paths based on user profiles and goals.</a:t>
            </a:r>
          </a:p>
          <a:p>
            <a:r>
              <a:rPr lang="en-US" sz="1600"/>
              <a:t>Suggested content and quizzes tailored to proficiency levels and learning styles.</a:t>
            </a:r>
          </a:p>
          <a:p>
            <a:r>
              <a:rPr lang="en-US" sz="1600"/>
              <a:t>Real-time updates to pathways based on user feedback and engagement data.</a:t>
            </a:r>
          </a:p>
          <a:p>
            <a:r>
              <a:rPr lang="en-US" sz="1600"/>
              <a:t>Optimization improves quiz completion rate (from 65% to 78%) and time spent on materials.</a:t>
            </a:r>
          </a:p>
        </p:txBody>
      </p:sp>
      <p:pic>
        <p:nvPicPr>
          <p:cNvPr id="5" name="Picture 4" descr="Drawings on colourful paper">
            <a:extLst>
              <a:ext uri="{FF2B5EF4-FFF2-40B4-BE49-F238E27FC236}">
                <a16:creationId xmlns:a16="http://schemas.microsoft.com/office/drawing/2014/main" id="{4CA18135-CA29-804D-CA71-476532545B75}"/>
              </a:ext>
            </a:extLst>
          </p:cNvPr>
          <p:cNvPicPr>
            <a:picLocks noChangeAspect="1"/>
          </p:cNvPicPr>
          <p:nvPr/>
        </p:nvPicPr>
        <p:blipFill>
          <a:blip r:embed="rId2"/>
          <a:srcRect l="13345" r="36403" b="-1"/>
          <a:stretch/>
        </p:blipFill>
        <p:spPr>
          <a:xfrm>
            <a:off x="3981039" y="10"/>
            <a:ext cx="516296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406" name="Rectangle 405">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1942" r="31116" b="2"/>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408" name="Freeform: Shape 407">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 name="Freeform: Shape 409">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effectLst>
                  <a:outerShdw blurRad="38100" dist="38100" dir="2700000" algn="tl">
                    <a:srgbClr val="000000">
                      <a:alpha val="43137"/>
                    </a:srgbClr>
                  </a:outerShdw>
                </a:effectLst>
              </a:rPr>
              <a:t>RESEARCH PROBLEM</a:t>
            </a:r>
          </a:p>
        </p:txBody>
      </p:sp>
      <p:sp>
        <p:nvSpPr>
          <p:cNvPr id="412" name="Rectangle 411">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4" name="Rectangle 413">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sz="900"/>
              <a:t>How to effectively tailor learning pathways to accommodate diverse individual characteristics, preferences, and goals?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can learning pathways be optimized to maximize learning outcomes while minimizing time and effort?</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to develop a system that continuously adjusts learning pathways based on user feedback, performance, and evolving educational needs?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What strategies can be employed to enhance user motivation, engagement, and satisfaction with the learning process?</a:t>
            </a:r>
          </a:p>
          <a:p>
            <a:pPr marL="152400" indent="-228600">
              <a:spcAft>
                <a:spcPts val="600"/>
              </a:spcAft>
              <a:buFont typeface="Arial" panose="020B0604020202020204" pitchFamily="34" charset="0"/>
              <a:buChar char="•"/>
            </a:pPr>
            <a:endParaRPr lang="en-US" sz="900"/>
          </a:p>
          <a:p>
            <a:pPr marL="152400" indent="-228600">
              <a:spcAft>
                <a:spcPts val="600"/>
              </a:spcAft>
              <a:buFont typeface="Arial" panose="020B0604020202020204" pitchFamily="34" charset="0"/>
              <a:buChar char="•"/>
            </a:pPr>
            <a:r>
              <a:rPr lang="en-US" sz="900"/>
              <a:t>How to provide a diverse range of content formats and difficulty levels to promote a comprehensive and well-rounded learning experience?</a:t>
            </a:r>
          </a:p>
        </p:txBody>
      </p:sp>
    </p:spTree>
    <p:extLst>
      <p:ext uri="{BB962C8B-B14F-4D97-AF65-F5344CB8AC3E}">
        <p14:creationId xmlns:p14="http://schemas.microsoft.com/office/powerpoint/2010/main" val="280078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pPr algn="ctr"/>
            <a:r>
              <a:rPr lang="en-US" sz="4500"/>
              <a:t>Objectives</a:t>
            </a:r>
          </a:p>
        </p:txBody>
      </p:sp>
      <p:graphicFrame>
        <p:nvGraphicFramePr>
          <p:cNvPr id="21" name="Content Placeholder 2">
            <a:extLst>
              <a:ext uri="{FF2B5EF4-FFF2-40B4-BE49-F238E27FC236}">
                <a16:creationId xmlns:a16="http://schemas.microsoft.com/office/drawing/2014/main" id="{66DDD874-84A8-7FAA-1FE0-4B1147D68CCE}"/>
              </a:ext>
            </a:extLst>
          </p:cNvPr>
          <p:cNvGraphicFramePr>
            <a:graphicFrameLocks noGrp="1"/>
          </p:cNvGraphicFramePr>
          <p:nvPr>
            <p:ph idx="1"/>
            <p:extLst>
              <p:ext uri="{D42A27DB-BD31-4B8C-83A1-F6EECF244321}">
                <p14:modId xmlns:p14="http://schemas.microsoft.com/office/powerpoint/2010/main" val="2136154365"/>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857250"/>
            <a:ext cx="7279125" cy="539700"/>
          </a:xfrm>
          <a:prstGeom prst="rect">
            <a:avLst/>
          </a:prstGeom>
        </p:spPr>
        <p:txBody>
          <a:bodyPr spcFirstLastPara="1" vert="horz" wrap="square" lIns="91425" tIns="91425" rIns="91425" bIns="91425" rtlCol="0" anchor="t" anchorCtr="0">
            <a:noAutofit/>
          </a:bodyPr>
          <a:lstStyle/>
          <a:p>
            <a:r>
              <a:rPr lang="en-US"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5" y="1634560"/>
            <a:ext cx="3524251" cy="380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9" name="Text Placeholder 26">
            <a:extLst>
              <a:ext uri="{FF2B5EF4-FFF2-40B4-BE49-F238E27FC236}">
                <a16:creationId xmlns:a16="http://schemas.microsoft.com/office/drawing/2014/main" id="{FCE247A8-8199-1122-3962-7B76E7C7A82B}"/>
              </a:ext>
            </a:extLst>
          </p:cNvPr>
          <p:cNvGraphicFramePr/>
          <p:nvPr/>
        </p:nvGraphicFramePr>
        <p:xfrm>
          <a:off x="626625" y="1882296"/>
          <a:ext cx="8269725" cy="379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994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000" kern="1200" dirty="0">
                <a:solidFill>
                  <a:srgbClr val="FFFFFF"/>
                </a:solidFill>
                <a:latin typeface="+mj-lt"/>
                <a:ea typeface="+mj-ea"/>
                <a:cs typeface="+mj-cs"/>
              </a:rPr>
              <a:t>Dynamic Learning Pathway Generator : Component Diagram</a:t>
            </a:r>
          </a:p>
        </p:txBody>
      </p:sp>
      <p:pic>
        <p:nvPicPr>
          <p:cNvPr id="4" name="Picture 3" descr="A diagram of a computer system&#10;&#10;Description automatically generated">
            <a:extLst>
              <a:ext uri="{FF2B5EF4-FFF2-40B4-BE49-F238E27FC236}">
                <a16:creationId xmlns:a16="http://schemas.microsoft.com/office/drawing/2014/main" id="{7F40C5E4-DEBA-5412-F7FA-EF5F3E846503}"/>
              </a:ext>
            </a:extLst>
          </p:cNvPr>
          <p:cNvPicPr>
            <a:picLocks noChangeAspect="1"/>
          </p:cNvPicPr>
          <p:nvPr/>
        </p:nvPicPr>
        <p:blipFill>
          <a:blip r:embed="rId2"/>
          <a:stretch>
            <a:fillRect/>
          </a:stretch>
        </p:blipFill>
        <p:spPr>
          <a:xfrm>
            <a:off x="952357" y="1966293"/>
            <a:ext cx="7239284"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98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64" name="Rectangle 363">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3CB50DD4-737E-F0B7-D6D5-9E63E41228E1}"/>
              </a:ext>
            </a:extLst>
          </p:cNvPr>
          <p:cNvPicPr>
            <a:picLocks noChangeAspect="1"/>
          </p:cNvPicPr>
          <p:nvPr/>
        </p:nvPicPr>
        <p:blipFill>
          <a:blip r:embed="rId3">
            <a:extLst>
              <a:ext uri="{28A0092B-C50C-407E-A947-70E740481C1C}">
                <a14:useLocalDpi xmlns:a14="http://schemas.microsoft.com/office/drawing/2010/main" val="0"/>
              </a:ext>
            </a:extLst>
          </a:blip>
          <a:srcRect l="18904" r="41329"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66" name="Freeform: Shape 365">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8" name="Freeform: Shape 367">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effectLst>
                  <a:outerShdw blurRad="38100" dist="38100" dir="2700000" algn="tl">
                    <a:srgbClr val="000000">
                      <a:alpha val="43137"/>
                    </a:srgbClr>
                  </a:outerShdw>
                </a:effectLst>
              </a:rPr>
              <a:t>COMPLETED TASKS</a:t>
            </a:r>
          </a:p>
        </p:txBody>
      </p:sp>
      <p:sp>
        <p:nvSpPr>
          <p:cNvPr id="370" name="Rectangle 369">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2" name="Rectangle 371">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900"/>
              <a:t>Conducted comprehensive research on existing Learning Management System (LMS) platforms and their data usage.</a:t>
            </a:r>
          </a:p>
          <a:p>
            <a:pPr indent="-228600">
              <a:spcAft>
                <a:spcPts val="600"/>
              </a:spcAft>
              <a:buFont typeface="Arial" panose="020B0604020202020204" pitchFamily="34" charset="0"/>
              <a:buChar char="•"/>
            </a:pPr>
            <a:r>
              <a:rPr lang="en-US" sz="900"/>
              <a:t>Explored various AI and machine learning algorithms suitable for implementing the Dynamic Learning Pathway Generator.</a:t>
            </a:r>
          </a:p>
          <a:p>
            <a:pPr indent="-228600">
              <a:spcAft>
                <a:spcPts val="600"/>
              </a:spcAft>
              <a:buFont typeface="Arial" panose="020B0604020202020204" pitchFamily="34" charset="0"/>
              <a:buChar char="•"/>
            </a:pPr>
            <a:r>
              <a:rPr lang="en-US" sz="900"/>
              <a:t>Curated and finalized a dataset comprising 5000 rows for identifying user learning styles.</a:t>
            </a:r>
          </a:p>
          <a:p>
            <a:pPr indent="-228600">
              <a:spcAft>
                <a:spcPts val="600"/>
              </a:spcAft>
              <a:buFont typeface="Arial" panose="020B0604020202020204" pitchFamily="34" charset="0"/>
              <a:buChar char="•"/>
            </a:pPr>
            <a:r>
              <a:rPr lang="en-US" sz="900"/>
              <a:t>Developed and implemented a model for the Dynamic Learning Pathway Generator, integrated with an API for seamless interaction.</a:t>
            </a:r>
          </a:p>
          <a:p>
            <a:pPr indent="-228600">
              <a:spcAft>
                <a:spcPts val="600"/>
              </a:spcAft>
              <a:buFont typeface="Arial" panose="020B0604020202020204" pitchFamily="34" charset="0"/>
              <a:buChar char="•"/>
            </a:pPr>
            <a:r>
              <a:rPr lang="en-US" sz="900"/>
              <a:t>Identified suitable technology stack, backend configurations, and database configurations for the system.</a:t>
            </a:r>
          </a:p>
          <a:p>
            <a:pPr indent="-228600">
              <a:spcAft>
                <a:spcPts val="600"/>
              </a:spcAft>
              <a:buFont typeface="Arial" panose="020B0604020202020204" pitchFamily="34" charset="0"/>
              <a:buChar char="•"/>
            </a:pPr>
            <a:r>
              <a:rPr lang="en-US" sz="900"/>
              <a:t>Acquired knowledge about related technologies and best practices for real-world implementation of educational technology systems.</a:t>
            </a:r>
          </a:p>
          <a:p>
            <a:pPr indent="-228600">
              <a:spcAft>
                <a:spcPts val="600"/>
              </a:spcAft>
              <a:buFont typeface="Arial" panose="020B0604020202020204" pitchFamily="34" charset="0"/>
              <a:buChar char="•"/>
            </a:pPr>
            <a:r>
              <a:rPr lang="en-US" sz="900"/>
              <a:t>Conducting usability testing to gather feedback on the prototype of the Dynamic Learning Pathway Generator.</a:t>
            </a:r>
          </a:p>
          <a:p>
            <a:pPr indent="-228600">
              <a:spcAft>
                <a:spcPts val="600"/>
              </a:spcAft>
              <a:buFont typeface="Arial" panose="020B0604020202020204" pitchFamily="34" charset="0"/>
              <a:buChar char="•"/>
            </a:pPr>
            <a:r>
              <a:rPr lang="en-US" sz="900"/>
              <a:t>Refining the user interface design based on feedback and usability testing results.</a:t>
            </a:r>
          </a:p>
          <a:p>
            <a:pPr indent="-228600">
              <a:spcAft>
                <a:spcPts val="600"/>
              </a:spcAft>
              <a:buFont typeface="Arial" panose="020B0604020202020204" pitchFamily="34" charset="0"/>
              <a:buChar char="•"/>
            </a:pPr>
            <a:r>
              <a:rPr lang="en-US" sz="900"/>
              <a:t>Implementing the MySQL database configuration related to the Dynamic Learning pathway Generator part.</a:t>
            </a:r>
          </a:p>
          <a:p>
            <a:pPr marL="152400" indent="-228600">
              <a:spcAft>
                <a:spcPts val="600"/>
              </a:spcAft>
              <a:buFont typeface="Arial" panose="020B0604020202020204" pitchFamily="34" charset="0"/>
              <a:buChar char="•"/>
            </a:pPr>
            <a:endParaRPr lang="en-US" sz="900"/>
          </a:p>
          <a:p>
            <a:pPr indent="-228600">
              <a:spcAft>
                <a:spcPts val="600"/>
              </a:spcAft>
              <a:buFont typeface="Arial" panose="020B0604020202020204" pitchFamily="34" charset="0"/>
              <a:buChar char="•"/>
            </a:pPr>
            <a:endParaRPr lang="en-US" sz="900"/>
          </a:p>
        </p:txBody>
      </p:sp>
    </p:spTree>
    <p:extLst>
      <p:ext uri="{BB962C8B-B14F-4D97-AF65-F5344CB8AC3E}">
        <p14:creationId xmlns:p14="http://schemas.microsoft.com/office/powerpoint/2010/main" val="225747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8" end="8"/>
                                            </p:txEl>
                                          </p:spTgt>
                                        </p:tgtEl>
                                        <p:attrNameLst>
                                          <p:attrName>style.visibility</p:attrName>
                                        </p:attrNameLst>
                                      </p:cBhvr>
                                      <p:to>
                                        <p:strVal val="visible"/>
                                      </p:to>
                                    </p:set>
                                    <p:anim calcmode="lin" valueType="num">
                                      <p:cBhvr additive="base">
                                        <p:cTn id="55"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524784" y="248038"/>
            <a:ext cx="5297791" cy="1159200"/>
          </a:xfrm>
          <a:prstGeom prst="rect">
            <a:avLst/>
          </a:prstGeom>
        </p:spPr>
        <p:txBody>
          <a:bodyPr spcFirstLastPara="1" vert="horz" lIns="91440" tIns="45720" rIns="91440" bIns="45720" rtlCol="0" anchor="ctr" anchorCtr="0">
            <a:normAutofit/>
          </a:bodyPr>
          <a:lstStyle/>
          <a:p>
            <a:pPr>
              <a:spcBef>
                <a:spcPct val="0"/>
              </a:spcBef>
            </a:pPr>
            <a:r>
              <a:rPr lang="en-US" sz="3500" kern="1200">
                <a:solidFill>
                  <a:srgbClr val="FFFFFF"/>
                </a:solidFill>
                <a:effectLst>
                  <a:outerShdw blurRad="38100" dist="38100" dir="2700000" algn="tl">
                    <a:srgbClr val="000000">
                      <a:alpha val="43137"/>
                    </a:srgbClr>
                  </a:outerShdw>
                </a:effectLst>
                <a:latin typeface="+mj-lt"/>
                <a:ea typeface="+mj-ea"/>
                <a:cs typeface="+mj-cs"/>
              </a:rPr>
              <a:t>PROJECT PLANNING</a:t>
            </a:r>
          </a:p>
        </p:txBody>
      </p:sp>
      <p:pic>
        <p:nvPicPr>
          <p:cNvPr id="2" name="Content Placeholder 6" descr="Graphical user interface, application&#10;&#10;Description automatically generated">
            <a:extLst>
              <a:ext uri="{FF2B5EF4-FFF2-40B4-BE49-F238E27FC236}">
                <a16:creationId xmlns:a16="http://schemas.microsoft.com/office/drawing/2014/main" id="{D5F8A1BC-5FA5-7441-2A5A-923E5D99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44" y="1966293"/>
            <a:ext cx="6620310" cy="4452160"/>
          </a:xfrm>
          <a:prstGeom prst="rect">
            <a:avLst/>
          </a:prstGeom>
          <a:noFill/>
        </p:spPr>
      </p:pic>
    </p:spTree>
    <p:extLst>
      <p:ext uri="{BB962C8B-B14F-4D97-AF65-F5344CB8AC3E}">
        <p14:creationId xmlns:p14="http://schemas.microsoft.com/office/powerpoint/2010/main" val="385030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1028699" y="294538"/>
            <a:ext cx="7421963" cy="1033669"/>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defTabSz="914400">
              <a:lnSpc>
                <a:spcPct val="90000"/>
              </a:lnSpc>
              <a:spcBef>
                <a:spcPct val="0"/>
              </a:spcBef>
              <a:spcAft>
                <a:spcPts val="600"/>
              </a:spcAft>
            </a:pPr>
            <a:r>
              <a:rPr lang="en-US" sz="3500" kern="1200">
                <a:solidFill>
                  <a:srgbClr val="FFFFFF"/>
                </a:solidFill>
                <a:effectLst>
                  <a:outerShdw blurRad="38100" dist="38100" dir="2700000" algn="tl">
                    <a:srgbClr val="000000">
                      <a:alpha val="43137"/>
                    </a:srgbClr>
                  </a:outerShdw>
                </a:effectLst>
                <a:latin typeface="+mj-lt"/>
                <a:ea typeface="+mj-ea"/>
                <a:cs typeface="+mj-cs"/>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1028699" y="2318197"/>
            <a:ext cx="7293023" cy="3683358"/>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Score Processing with ML</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1. Data Collection: Gather a dataset with examples of individuals and their corresponding learning styles along with the factors influencing those styles.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2. Data Preprocessing: Preprocess the data by encoding categorical variables, handling missing values, and scaling numerical features if necessary.</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3. Feature Engineering: Extract relevant features from the data that could influence learning style preferences. This may involve transforming or combining existing features.</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4. Model Selection: Choose an appropriate machine learning model for classification. Since you have categorical output (learning style), you might consider models like Decision Trees, Random Forests, or even a Neural Network.</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5. Training: Split your data into training and testing sets. Train the selected model on the training data.</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6. Evaluation: Evaluate the trained model using appropriate metrics such as accuracy, precision, recall, or F1-score on the testing data.</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7. Hyperparameter Tuning: Fine-tune the model hyperparameters to improve performance, if necessary.</a:t>
            </a:r>
          </a:p>
          <a:p>
            <a:pPr indent="-228600" algn="l" defTabSz="914400">
              <a:lnSpc>
                <a:spcPct val="90000"/>
              </a:lnSpc>
              <a:spcAft>
                <a:spcPts val="600"/>
              </a:spcAft>
              <a:buFont typeface="Arial" panose="020B0604020202020204" pitchFamily="34" charset="0"/>
              <a:buChar char="•"/>
            </a:pPr>
            <a:r>
              <a:rPr lang="en-US" sz="1200">
                <a:solidFill>
                  <a:schemeClr val="tx1"/>
                </a:solidFill>
                <a:latin typeface="+mn-lt"/>
                <a:ea typeface="+mn-ea"/>
                <a:cs typeface="+mn-cs"/>
              </a:rPr>
              <a:t>8. Prediction: Once you have a trained model, you can use it to predict the learning style for new individuals based on their input features.</a:t>
            </a:r>
          </a:p>
        </p:txBody>
      </p:sp>
    </p:spTree>
    <p:extLst>
      <p:ext uri="{BB962C8B-B14F-4D97-AF65-F5344CB8AC3E}">
        <p14:creationId xmlns:p14="http://schemas.microsoft.com/office/powerpoint/2010/main" val="299787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E04F7DF-2535-4AB8-A03F-F91F0F381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500">
                <a:solidFill>
                  <a:schemeClr val="tx1"/>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50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1477269D-F802-34FA-3497-A68392C26FD3}"/>
              </a:ext>
            </a:extLst>
          </p:cNvPr>
          <p:cNvPicPr>
            <a:picLocks noChangeAspect="1"/>
          </p:cNvPicPr>
          <p:nvPr/>
        </p:nvPicPr>
        <p:blipFill>
          <a:blip r:embed="rId3"/>
          <a:srcRect l="5239" r="48028" b="1"/>
          <a:stretch/>
        </p:blipFill>
        <p:spPr>
          <a:xfrm>
            <a:off x="185166" y="2606462"/>
            <a:ext cx="2125980" cy="3639312"/>
          </a:xfrm>
          <a:prstGeom prst="rect">
            <a:avLst/>
          </a:prstGeom>
        </p:spPr>
      </p:pic>
      <p:pic>
        <p:nvPicPr>
          <p:cNvPr id="4" name="Picture 3">
            <a:extLst>
              <a:ext uri="{FF2B5EF4-FFF2-40B4-BE49-F238E27FC236}">
                <a16:creationId xmlns:a16="http://schemas.microsoft.com/office/drawing/2014/main" id="{BFC9F5D7-6ACC-A21F-F65E-4B1BCBF90254}"/>
              </a:ext>
            </a:extLst>
          </p:cNvPr>
          <p:cNvPicPr>
            <a:picLocks noChangeAspect="1"/>
          </p:cNvPicPr>
          <p:nvPr/>
        </p:nvPicPr>
        <p:blipFill rotWithShape="1">
          <a:blip r:embed="rId4"/>
          <a:srcRect l="10835" r="42432" b="1"/>
          <a:stretch/>
        </p:blipFill>
        <p:spPr>
          <a:xfrm>
            <a:off x="2400300" y="2606462"/>
            <a:ext cx="2125980" cy="3639312"/>
          </a:xfrm>
          <a:prstGeom prst="rect">
            <a:avLst/>
          </a:prstGeom>
        </p:spPr>
      </p:pic>
      <p:pic>
        <p:nvPicPr>
          <p:cNvPr id="9" name="Picture 8">
            <a:extLst>
              <a:ext uri="{FF2B5EF4-FFF2-40B4-BE49-F238E27FC236}">
                <a16:creationId xmlns:a16="http://schemas.microsoft.com/office/drawing/2014/main" id="{20BDE209-F9C1-03D9-CFA4-C7557F40A8FC}"/>
              </a:ext>
            </a:extLst>
          </p:cNvPr>
          <p:cNvPicPr>
            <a:picLocks noChangeAspect="1"/>
          </p:cNvPicPr>
          <p:nvPr/>
        </p:nvPicPr>
        <p:blipFill>
          <a:blip r:embed="rId5"/>
          <a:srcRect l="6827" r="46440" b="1"/>
          <a:stretch/>
        </p:blipFill>
        <p:spPr>
          <a:xfrm>
            <a:off x="4615434" y="2606462"/>
            <a:ext cx="2125980" cy="3639312"/>
          </a:xfrm>
          <a:prstGeom prst="rect">
            <a:avLst/>
          </a:prstGeom>
        </p:spPr>
      </p:pic>
      <p:pic>
        <p:nvPicPr>
          <p:cNvPr id="11" name="Picture 10">
            <a:extLst>
              <a:ext uri="{FF2B5EF4-FFF2-40B4-BE49-F238E27FC236}">
                <a16:creationId xmlns:a16="http://schemas.microsoft.com/office/drawing/2014/main" id="{3F8888F4-9419-764F-CA99-32F542D7FFCE}"/>
              </a:ext>
            </a:extLst>
          </p:cNvPr>
          <p:cNvPicPr>
            <a:picLocks noChangeAspect="1"/>
          </p:cNvPicPr>
          <p:nvPr/>
        </p:nvPicPr>
        <p:blipFill>
          <a:blip r:embed="rId6"/>
          <a:srcRect l="11032" r="42235" b="1"/>
          <a:stretch/>
        </p:blipFill>
        <p:spPr>
          <a:xfrm>
            <a:off x="6832854" y="2606462"/>
            <a:ext cx="2125980" cy="3639312"/>
          </a:xfrm>
          <a:prstGeom prst="rect">
            <a:avLst/>
          </a:prstGeom>
        </p:spPr>
      </p:pic>
    </p:spTree>
    <p:extLst>
      <p:ext uri="{BB962C8B-B14F-4D97-AF65-F5344CB8AC3E}">
        <p14:creationId xmlns:p14="http://schemas.microsoft.com/office/powerpoint/2010/main" val="180991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kern="1200">
                <a:solidFill>
                  <a:schemeClr val="tx1"/>
                </a:solidFill>
                <a:effectLst>
                  <a:outerShdw blurRad="38100" dist="38100" dir="2700000" algn="tl">
                    <a:srgbClr val="000000">
                      <a:alpha val="43137"/>
                    </a:srgbClr>
                  </a:outerShdw>
                </a:effectLst>
                <a:latin typeface="+mj-lt"/>
                <a:ea typeface="+mj-ea"/>
                <a:cs typeface="+mj-cs"/>
              </a:rPr>
              <a:t>IMPLEMENTATION – PoC</a:t>
            </a:r>
          </a:p>
        </p:txBody>
      </p:sp>
      <p:sp>
        <p:nvSpPr>
          <p:cNvPr id="306" name="Rectangle 30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15743"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91949002-BD37-72CF-4AAD-7B3B31623A86}"/>
              </a:ext>
            </a:extLst>
          </p:cNvPr>
          <p:cNvPicPr>
            <a:picLocks noChangeAspect="1"/>
          </p:cNvPicPr>
          <p:nvPr/>
        </p:nvPicPr>
        <p:blipFill>
          <a:blip r:embed="rId3"/>
          <a:srcRect r="40905" b="1"/>
          <a:stretch/>
        </p:blipFill>
        <p:spPr>
          <a:xfrm>
            <a:off x="418338" y="2606462"/>
            <a:ext cx="2688336" cy="3639312"/>
          </a:xfrm>
          <a:prstGeom prst="rect">
            <a:avLst/>
          </a:prstGeom>
        </p:spPr>
      </p:pic>
      <p:pic>
        <p:nvPicPr>
          <p:cNvPr id="10" name="Picture 9">
            <a:extLst>
              <a:ext uri="{FF2B5EF4-FFF2-40B4-BE49-F238E27FC236}">
                <a16:creationId xmlns:a16="http://schemas.microsoft.com/office/drawing/2014/main" id="{F4B306C1-ABCD-C2B2-418C-239E57A70B43}"/>
              </a:ext>
            </a:extLst>
          </p:cNvPr>
          <p:cNvPicPr>
            <a:picLocks noChangeAspect="1"/>
          </p:cNvPicPr>
          <p:nvPr/>
        </p:nvPicPr>
        <p:blipFill>
          <a:blip r:embed="rId4"/>
          <a:srcRect l="2715" r="38191" b="1"/>
          <a:stretch/>
        </p:blipFill>
        <p:spPr>
          <a:xfrm>
            <a:off x="3260699" y="2606462"/>
            <a:ext cx="2688336" cy="3639312"/>
          </a:xfrm>
          <a:prstGeom prst="rect">
            <a:avLst/>
          </a:prstGeom>
        </p:spPr>
      </p:pic>
      <p:pic>
        <p:nvPicPr>
          <p:cNvPr id="5" name="Picture 4">
            <a:extLst>
              <a:ext uri="{FF2B5EF4-FFF2-40B4-BE49-F238E27FC236}">
                <a16:creationId xmlns:a16="http://schemas.microsoft.com/office/drawing/2014/main" id="{F412C2C5-8B13-3F70-D4B7-6102D5929181}"/>
              </a:ext>
            </a:extLst>
          </p:cNvPr>
          <p:cNvPicPr>
            <a:picLocks noChangeAspect="1"/>
          </p:cNvPicPr>
          <p:nvPr/>
        </p:nvPicPr>
        <p:blipFill>
          <a:blip r:embed="rId5"/>
          <a:srcRect l="7762" r="33144" b="1"/>
          <a:stretch/>
        </p:blipFill>
        <p:spPr>
          <a:xfrm>
            <a:off x="6103061" y="2606462"/>
            <a:ext cx="2688336" cy="3639312"/>
          </a:xfrm>
          <a:prstGeom prst="rect">
            <a:avLst/>
          </a:prstGeom>
        </p:spPr>
      </p:pic>
    </p:spTree>
    <p:extLst>
      <p:ext uri="{BB962C8B-B14F-4D97-AF65-F5344CB8AC3E}">
        <p14:creationId xmlns:p14="http://schemas.microsoft.com/office/powerpoint/2010/main" val="217124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5"/>
        <p:cNvGrpSpPr/>
        <p:nvPr/>
      </p:nvGrpSpPr>
      <p:grpSpPr>
        <a:xfrm>
          <a:off x="0" y="0"/>
          <a:ext cx="0" cy="0"/>
          <a:chOff x="0" y="0"/>
          <a:chExt cx="0" cy="0"/>
        </a:xfrm>
      </p:grpSpPr>
      <p:sp>
        <p:nvSpPr>
          <p:cNvPr id="311" name="Rectangle 310">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Rectangle 312">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033" y="318582"/>
            <a:ext cx="3417572" cy="2028511"/>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481332" y="637523"/>
            <a:ext cx="2955840" cy="1386733"/>
          </a:xfrm>
          <a:prstGeom prst="rect">
            <a:avLst/>
          </a:prstGeom>
        </p:spPr>
        <p:txBody>
          <a:bodyPr spcFirstLastPara="1" vert="horz" lIns="91440" tIns="45720" rIns="91440" bIns="45720" rtlCol="0" anchor="ctr" anchorCtr="0">
            <a:normAutofit/>
          </a:bodyPr>
          <a:lstStyle/>
          <a:p>
            <a:pPr>
              <a:spcBef>
                <a:spcPct val="0"/>
              </a:spcBef>
            </a:pPr>
            <a:r>
              <a:rPr lang="en-US" sz="2600" kern="1200">
                <a:solidFill>
                  <a:srgbClr val="FFFFFF"/>
                </a:solidFill>
                <a:effectLst>
                  <a:outerShdw blurRad="38100" dist="38100" dir="2700000" algn="tl">
                    <a:srgbClr val="000000">
                      <a:alpha val="43137"/>
                    </a:srgbClr>
                  </a:outerShdw>
                </a:effectLst>
                <a:latin typeface="+mj-lt"/>
                <a:ea typeface="+mj-ea"/>
                <a:cs typeface="+mj-cs"/>
              </a:rPr>
              <a:t>IMPLEMENTATION – PoC</a:t>
            </a:r>
          </a:p>
        </p:txBody>
      </p:sp>
      <p:pic>
        <p:nvPicPr>
          <p:cNvPr id="11" name="Picture 10">
            <a:extLst>
              <a:ext uri="{FF2B5EF4-FFF2-40B4-BE49-F238E27FC236}">
                <a16:creationId xmlns:a16="http://schemas.microsoft.com/office/drawing/2014/main" id="{89CF5D82-222E-8537-25C1-D4F3FC059BA6}"/>
              </a:ext>
            </a:extLst>
          </p:cNvPr>
          <p:cNvPicPr>
            <a:picLocks noChangeAspect="1"/>
          </p:cNvPicPr>
          <p:nvPr/>
        </p:nvPicPr>
        <p:blipFill>
          <a:blip r:embed="rId3"/>
          <a:srcRect t="10527" r="1" b="15872"/>
          <a:stretch/>
        </p:blipFill>
        <p:spPr>
          <a:xfrm>
            <a:off x="3726187" y="324472"/>
            <a:ext cx="3417572" cy="2012328"/>
          </a:xfrm>
          <a:prstGeom prst="rect">
            <a:avLst/>
          </a:prstGeom>
        </p:spPr>
      </p:pic>
      <p:pic>
        <p:nvPicPr>
          <p:cNvPr id="16" name="Picture 15">
            <a:extLst>
              <a:ext uri="{FF2B5EF4-FFF2-40B4-BE49-F238E27FC236}">
                <a16:creationId xmlns:a16="http://schemas.microsoft.com/office/drawing/2014/main" id="{BD5FEA1F-3606-85A3-B502-2D39CE4226BE}"/>
              </a:ext>
            </a:extLst>
          </p:cNvPr>
          <p:cNvPicPr>
            <a:picLocks noChangeAspect="1"/>
          </p:cNvPicPr>
          <p:nvPr/>
        </p:nvPicPr>
        <p:blipFill>
          <a:blip r:embed="rId4"/>
          <a:srcRect r="32931"/>
          <a:stretch/>
        </p:blipFill>
        <p:spPr>
          <a:xfrm>
            <a:off x="7213307" y="333326"/>
            <a:ext cx="1688269" cy="2013766"/>
          </a:xfrm>
          <a:prstGeom prst="rect">
            <a:avLst/>
          </a:prstGeom>
        </p:spPr>
      </p:pic>
      <p:pic>
        <p:nvPicPr>
          <p:cNvPr id="8" name="Picture 7">
            <a:extLst>
              <a:ext uri="{FF2B5EF4-FFF2-40B4-BE49-F238E27FC236}">
                <a16:creationId xmlns:a16="http://schemas.microsoft.com/office/drawing/2014/main" id="{6AA1304B-15F4-8E44-3B78-AAE61A0B4DB6}"/>
              </a:ext>
            </a:extLst>
          </p:cNvPr>
          <p:cNvPicPr>
            <a:picLocks noChangeAspect="1"/>
          </p:cNvPicPr>
          <p:nvPr/>
        </p:nvPicPr>
        <p:blipFill>
          <a:blip r:embed="rId5"/>
          <a:srcRect r="33329" b="1"/>
          <a:stretch/>
        </p:blipFill>
        <p:spPr>
          <a:xfrm>
            <a:off x="240033" y="2429124"/>
            <a:ext cx="3417571" cy="4100764"/>
          </a:xfrm>
          <a:prstGeom prst="rect">
            <a:avLst/>
          </a:prstGeom>
        </p:spPr>
      </p:pic>
      <p:sp>
        <p:nvSpPr>
          <p:cNvPr id="315" name="Rectangle 314">
            <a:extLst>
              <a:ext uri="{FF2B5EF4-FFF2-40B4-BE49-F238E27FC236}">
                <a16:creationId xmlns:a16="http://schemas.microsoft.com/office/drawing/2014/main" id="{0F8BFD3B-29FB-4A95-BB51-220F8A6C5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4987" y="2429124"/>
            <a:ext cx="3420938" cy="4108837"/>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46619" y="2758930"/>
            <a:ext cx="2958007" cy="3455091"/>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marL="228600" indent="-228600" algn="l" defTabSz="914400">
              <a:lnSpc>
                <a:spcPct val="90000"/>
              </a:lnSpc>
              <a:spcAft>
                <a:spcPts val="600"/>
              </a:spcAft>
              <a:buFont typeface="Arial" panose="020B0604020202020204" pitchFamily="34" charset="0"/>
              <a:buChar char="•"/>
            </a:pPr>
            <a:r>
              <a:rPr lang="en-US" sz="1700" dirty="0">
                <a:solidFill>
                  <a:srgbClr val="FFFFFF"/>
                </a:solidFill>
                <a:latin typeface="+mn-lt"/>
                <a:ea typeface="+mn-ea"/>
                <a:cs typeface="+mn-cs"/>
              </a:rPr>
              <a:t>Dynamic Learning pathway generator – Model ( Learning Style )</a:t>
            </a:r>
          </a:p>
          <a:p>
            <a:pPr indent="-228600" algn="l" defTabSz="914400">
              <a:lnSpc>
                <a:spcPct val="90000"/>
              </a:lnSpc>
              <a:spcAft>
                <a:spcPts val="600"/>
              </a:spcAft>
              <a:buFont typeface="Arial" panose="020B0604020202020204" pitchFamily="34" charset="0"/>
              <a:buChar char="•"/>
            </a:pPr>
            <a:endParaRPr lang="en-US" sz="1700" dirty="0">
              <a:solidFill>
                <a:srgbClr val="FFFFFF"/>
              </a:solidFill>
              <a:latin typeface="+mn-lt"/>
              <a:ea typeface="+mn-ea"/>
              <a:cs typeface="+mn-cs"/>
            </a:endParaRPr>
          </a:p>
        </p:txBody>
      </p:sp>
      <p:pic>
        <p:nvPicPr>
          <p:cNvPr id="4" name="Picture 3">
            <a:extLst>
              <a:ext uri="{FF2B5EF4-FFF2-40B4-BE49-F238E27FC236}">
                <a16:creationId xmlns:a16="http://schemas.microsoft.com/office/drawing/2014/main" id="{D8DECEC1-71EC-8CDB-E206-59883CE10D3C}"/>
              </a:ext>
            </a:extLst>
          </p:cNvPr>
          <p:cNvPicPr>
            <a:picLocks noChangeAspect="1"/>
          </p:cNvPicPr>
          <p:nvPr/>
        </p:nvPicPr>
        <p:blipFill>
          <a:blip r:embed="rId6"/>
          <a:srcRect r="32415" b="-1"/>
          <a:stretch/>
        </p:blipFill>
        <p:spPr>
          <a:xfrm>
            <a:off x="7213309" y="2426918"/>
            <a:ext cx="1688269" cy="1998429"/>
          </a:xfrm>
          <a:prstGeom prst="rect">
            <a:avLst/>
          </a:prstGeom>
        </p:spPr>
      </p:pic>
      <p:pic>
        <p:nvPicPr>
          <p:cNvPr id="18" name="Picture 17">
            <a:extLst>
              <a:ext uri="{FF2B5EF4-FFF2-40B4-BE49-F238E27FC236}">
                <a16:creationId xmlns:a16="http://schemas.microsoft.com/office/drawing/2014/main" id="{06238A78-34F2-4396-2404-B9115968F2BB}"/>
              </a:ext>
            </a:extLst>
          </p:cNvPr>
          <p:cNvPicPr>
            <a:picLocks noChangeAspect="1"/>
          </p:cNvPicPr>
          <p:nvPr/>
        </p:nvPicPr>
        <p:blipFill>
          <a:blip r:embed="rId7"/>
          <a:srcRect r="33679" b="6"/>
          <a:stretch/>
        </p:blipFill>
        <p:spPr>
          <a:xfrm>
            <a:off x="7213309" y="4499919"/>
            <a:ext cx="1688268" cy="2036361"/>
          </a:xfrm>
          <a:prstGeom prst="rect">
            <a:avLst/>
          </a:prstGeom>
        </p:spPr>
      </p:pic>
    </p:spTree>
    <p:extLst>
      <p:ext uri="{BB962C8B-B14F-4D97-AF65-F5344CB8AC3E}">
        <p14:creationId xmlns:p14="http://schemas.microsoft.com/office/powerpoint/2010/main" val="1751160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FrontEnd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ADA7FE80-FB13-5D15-2366-A1C30F9BC15D}"/>
              </a:ext>
            </a:extLst>
          </p:cNvPr>
          <p:cNvPicPr>
            <a:picLocks noChangeAspect="1"/>
          </p:cNvPicPr>
          <p:nvPr/>
        </p:nvPicPr>
        <p:blipFill>
          <a:blip r:embed="rId3"/>
          <a:stretch>
            <a:fillRect/>
          </a:stretch>
        </p:blipFill>
        <p:spPr>
          <a:xfrm>
            <a:off x="418337" y="2826877"/>
            <a:ext cx="4111132" cy="3288904"/>
          </a:xfrm>
          <a:prstGeom prst="rect">
            <a:avLst/>
          </a:prstGeom>
        </p:spPr>
      </p:pic>
      <p:pic>
        <p:nvPicPr>
          <p:cNvPr id="9" name="Picture 8">
            <a:extLst>
              <a:ext uri="{FF2B5EF4-FFF2-40B4-BE49-F238E27FC236}">
                <a16:creationId xmlns:a16="http://schemas.microsoft.com/office/drawing/2014/main" id="{83B50F77-67D2-B671-EE1D-04764215900C}"/>
              </a:ext>
            </a:extLst>
          </p:cNvPr>
          <p:cNvPicPr>
            <a:picLocks noChangeAspect="1"/>
          </p:cNvPicPr>
          <p:nvPr/>
        </p:nvPicPr>
        <p:blipFill>
          <a:blip r:embed="rId4"/>
          <a:stretch>
            <a:fillRect/>
          </a:stretch>
        </p:blipFill>
        <p:spPr>
          <a:xfrm>
            <a:off x="4649085" y="2814405"/>
            <a:ext cx="4142312" cy="3313848"/>
          </a:xfrm>
          <a:prstGeom prst="rect">
            <a:avLst/>
          </a:prstGeom>
        </p:spPr>
      </p:pic>
    </p:spTree>
    <p:extLst>
      <p:ext uri="{BB962C8B-B14F-4D97-AF65-F5344CB8AC3E}">
        <p14:creationId xmlns:p14="http://schemas.microsoft.com/office/powerpoint/2010/main" val="409876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5059" y="641850"/>
            <a:ext cx="2708910" cy="1535865"/>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75480" y="641850"/>
            <a:ext cx="4539870" cy="153586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Data set</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55ECDFF8-7B3E-4CB7-B390-5D9357E6ACEA}"/>
              </a:ext>
            </a:extLst>
          </p:cNvPr>
          <p:cNvPicPr>
            <a:picLocks noChangeAspect="1"/>
          </p:cNvPicPr>
          <p:nvPr/>
        </p:nvPicPr>
        <p:blipFill>
          <a:blip r:embed="rId3"/>
          <a:srcRect t="35683" b="12306"/>
          <a:stretch/>
        </p:blipFill>
        <p:spPr>
          <a:xfrm>
            <a:off x="415812" y="2731167"/>
            <a:ext cx="8375585" cy="3484983"/>
          </a:xfrm>
          <a:prstGeom prst="rect">
            <a:avLst/>
          </a:prstGeom>
        </p:spPr>
      </p:pic>
    </p:spTree>
    <p:extLst>
      <p:ext uri="{BB962C8B-B14F-4D97-AF65-F5344CB8AC3E}">
        <p14:creationId xmlns:p14="http://schemas.microsoft.com/office/powerpoint/2010/main" val="374621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US" sz="4300"/>
              <a:t>Methodology (Overview)</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872899"/>
            <a:ext cx="3182691" cy="3320668"/>
          </a:xfrm>
        </p:spPr>
        <p:txBody>
          <a:bodyPr>
            <a:normAutofit/>
          </a:bodyPr>
          <a:lstStyle/>
          <a:p>
            <a:r>
              <a:rPr lang="en-US" sz="1500"/>
              <a:t>Needs analysis using questionnaires, literature review, and educator consultations.</a:t>
            </a:r>
          </a:p>
          <a:p>
            <a:r>
              <a:rPr lang="en-US" sz="1500"/>
              <a:t>Design a user-oriented framework with machine learning, UX design, and modular CMS.</a:t>
            </a:r>
          </a:p>
          <a:p>
            <a:r>
              <a:rPr lang="en-US" sz="1500"/>
              <a:t>Develop algorithms using supervised, unsupervised, and reinforcement learning.</a:t>
            </a:r>
          </a:p>
          <a:p>
            <a:r>
              <a:rPr lang="en-US" sz="1500"/>
              <a:t>Implement the system and evaluate user satisfaction, knowledge gain, and engagement.</a:t>
            </a:r>
          </a:p>
        </p:txBody>
      </p:sp>
      <p:pic>
        <p:nvPicPr>
          <p:cNvPr id="5" name="Picture 4" descr="A person reaching for a paper on a table full of paper and sticky notes">
            <a:extLst>
              <a:ext uri="{FF2B5EF4-FFF2-40B4-BE49-F238E27FC236}">
                <a16:creationId xmlns:a16="http://schemas.microsoft.com/office/drawing/2014/main" id="{A9F5A4AC-8E72-5217-9A69-084BC3E5E1EC}"/>
              </a:ext>
            </a:extLst>
          </p:cNvPr>
          <p:cNvPicPr>
            <a:picLocks noChangeAspect="1"/>
          </p:cNvPicPr>
          <p:nvPr/>
        </p:nvPicPr>
        <p:blipFill>
          <a:blip r:embed="rId2"/>
          <a:srcRect l="24399" r="25386"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2" name="Rectangle 311">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3" name="Rectangle 3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88350"/>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30936" y="510047"/>
            <a:ext cx="2475738" cy="1645920"/>
          </a:xfrm>
          <a:prstGeom prst="rect">
            <a:avLst/>
          </a:prstGeom>
        </p:spPr>
        <p:txBody>
          <a:bodyPr spcFirstLastPara="1" vert="horz" lIns="91440" tIns="45720" rIns="91440" bIns="45720" rtlCol="0" anchor="ctr" anchorCtr="0">
            <a:normAutofit/>
          </a:bodyPr>
          <a:lstStyle/>
          <a:p>
            <a:pPr>
              <a:spcBef>
                <a:spcPct val="0"/>
              </a:spcBef>
            </a:pPr>
            <a:r>
              <a:rPr lang="en-US" sz="2200">
                <a:effectLst>
                  <a:outerShdw blurRad="38100" dist="38100" dir="2700000" algn="tl">
                    <a:srgbClr val="000000">
                      <a:alpha val="43137"/>
                    </a:srgbClr>
                  </a:outerShdw>
                </a:effectLst>
              </a:rPr>
              <a:t>IMPLEMENTATION – PoC</a:t>
            </a:r>
          </a:p>
        </p:txBody>
      </p:sp>
      <p:sp>
        <p:nvSpPr>
          <p:cNvPr id="314" name="Rectangle 313">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980964"/>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5" name="Rectangle 31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5268" y="1326149"/>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435858" y="510047"/>
            <a:ext cx="5143500"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Dynamic Learning pathway generator – Model ( Learning Style ) - FrontEnd</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1" name="Picture 10">
            <a:extLst>
              <a:ext uri="{FF2B5EF4-FFF2-40B4-BE49-F238E27FC236}">
                <a16:creationId xmlns:a16="http://schemas.microsoft.com/office/drawing/2014/main" id="{70F34143-9C0B-C2F2-70CD-8C444B6F30BE}"/>
              </a:ext>
            </a:extLst>
          </p:cNvPr>
          <p:cNvPicPr>
            <a:picLocks noChangeAspect="1"/>
          </p:cNvPicPr>
          <p:nvPr/>
        </p:nvPicPr>
        <p:blipFill>
          <a:blip r:embed="rId3"/>
          <a:stretch>
            <a:fillRect/>
          </a:stretch>
        </p:blipFill>
        <p:spPr>
          <a:xfrm>
            <a:off x="418338" y="3350784"/>
            <a:ext cx="2688336" cy="2150668"/>
          </a:xfrm>
          <a:prstGeom prst="rect">
            <a:avLst/>
          </a:prstGeom>
        </p:spPr>
      </p:pic>
      <p:pic>
        <p:nvPicPr>
          <p:cNvPr id="8" name="Picture 7">
            <a:extLst>
              <a:ext uri="{FF2B5EF4-FFF2-40B4-BE49-F238E27FC236}">
                <a16:creationId xmlns:a16="http://schemas.microsoft.com/office/drawing/2014/main" id="{3937175E-0043-70AA-337F-C059B0022139}"/>
              </a:ext>
            </a:extLst>
          </p:cNvPr>
          <p:cNvPicPr>
            <a:picLocks noChangeAspect="1"/>
          </p:cNvPicPr>
          <p:nvPr/>
        </p:nvPicPr>
        <p:blipFill>
          <a:blip r:embed="rId4"/>
          <a:stretch>
            <a:fillRect/>
          </a:stretch>
        </p:blipFill>
        <p:spPr>
          <a:xfrm>
            <a:off x="3260699" y="3350784"/>
            <a:ext cx="2688336" cy="2150668"/>
          </a:xfrm>
          <a:prstGeom prst="rect">
            <a:avLst/>
          </a:prstGeom>
        </p:spPr>
      </p:pic>
      <p:pic>
        <p:nvPicPr>
          <p:cNvPr id="4" name="Picture 3">
            <a:extLst>
              <a:ext uri="{FF2B5EF4-FFF2-40B4-BE49-F238E27FC236}">
                <a16:creationId xmlns:a16="http://schemas.microsoft.com/office/drawing/2014/main" id="{C4856398-8B67-1A95-37FE-02078C8D0C4F}"/>
              </a:ext>
            </a:extLst>
          </p:cNvPr>
          <p:cNvPicPr>
            <a:picLocks noChangeAspect="1"/>
          </p:cNvPicPr>
          <p:nvPr/>
        </p:nvPicPr>
        <p:blipFill>
          <a:blip r:embed="rId5"/>
          <a:stretch>
            <a:fillRect/>
          </a:stretch>
        </p:blipFill>
        <p:spPr>
          <a:xfrm>
            <a:off x="6103061" y="3350784"/>
            <a:ext cx="2688336" cy="2150668"/>
          </a:xfrm>
          <a:prstGeom prst="rect">
            <a:avLst/>
          </a:prstGeom>
        </p:spPr>
      </p:pic>
    </p:spTree>
    <p:extLst>
      <p:ext uri="{BB962C8B-B14F-4D97-AF65-F5344CB8AC3E}">
        <p14:creationId xmlns:p14="http://schemas.microsoft.com/office/powerpoint/2010/main" val="366117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a:effectLst>
                  <a:outerShdw blurRad="38100" dist="38100" dir="2700000" algn="tl">
                    <a:srgbClr val="000000">
                      <a:alpha val="43137"/>
                    </a:srgbClr>
                  </a:outerShdw>
                </a:effectLst>
              </a:rPr>
              <a:t>IT21032974 | Nishshanka N.A.G.A.A</a:t>
            </a:r>
            <a:br>
              <a:rPr lang="en-US" sz="3300">
                <a:effectLst>
                  <a:outerShdw blurRad="38100" dist="38100" dir="2700000" algn="tl">
                    <a:srgbClr val="000000">
                      <a:alpha val="43137"/>
                    </a:srgbClr>
                  </a:outerShdw>
                </a:effectLst>
              </a:rPr>
            </a:br>
            <a:r>
              <a:rPr lang="en-US" sz="3300">
                <a:effectLst>
                  <a:outerShdw blurRad="38100" dist="38100" dir="2700000" algn="tl">
                    <a:srgbClr val="000000">
                      <a:alpha val="43137"/>
                    </a:srgbClr>
                  </a:outerShdw>
                </a:effectLst>
              </a:rPr>
              <a:t>component 04</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228600" indent="-228600" defTabSz="914400">
              <a:lnSpc>
                <a:spcPct val="90000"/>
              </a:lnSpc>
              <a:buFont typeface="Arial" panose="020B0604020202020204" pitchFamily="34" charset="0"/>
              <a:buChar char="•"/>
            </a:pPr>
            <a:r>
              <a:rPr lang="en-US">
                <a:solidFill>
                  <a:schemeClr val="tx1"/>
                </a:solidFill>
                <a:latin typeface="+mn-lt"/>
                <a:ea typeface="+mn-ea"/>
                <a:cs typeface="+mn-cs"/>
              </a:rPr>
              <a:t>Objective : Implementing the dynamic user data gathering module and eye content detection (content focus monitoring), and feedback loop.</a:t>
            </a:r>
          </a:p>
          <a:p>
            <a:pPr marL="0" indent="-228600" defTabSz="914400">
              <a:lnSpc>
                <a:spcPct val="90000"/>
              </a:lnSpc>
              <a:spcBef>
                <a:spcPts val="1000"/>
              </a:spcBef>
              <a:buFont typeface="Arial" panose="020B0604020202020204" pitchFamily="34" charset="0"/>
              <a:buChar char="•"/>
            </a:pPr>
            <a:endParaRPr lang="en-US">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a:solidFill>
                  <a:schemeClr val="tx1"/>
                </a:solidFill>
                <a:latin typeface="+mn-lt"/>
                <a:ea typeface="+mn-ea"/>
                <a:cs typeface="+mn-cs"/>
              </a:rPr>
              <a:t>Specialization: Information Technology</a:t>
            </a:r>
            <a:br>
              <a:rPr lang="en-US">
                <a:solidFill>
                  <a:schemeClr val="tx1"/>
                </a:solidFill>
                <a:latin typeface="+mn-lt"/>
                <a:ea typeface="+mn-ea"/>
                <a:cs typeface="+mn-cs"/>
              </a:rPr>
            </a:br>
            <a:br>
              <a:rPr lang="en-US">
                <a:solidFill>
                  <a:schemeClr val="tx1"/>
                </a:solidFill>
                <a:latin typeface="+mn-lt"/>
                <a:ea typeface="+mn-ea"/>
                <a:cs typeface="+mn-cs"/>
              </a:rPr>
            </a:br>
            <a:br>
              <a:rPr lang="en-US">
                <a:solidFill>
                  <a:schemeClr val="tx1"/>
                </a:solidFill>
                <a:latin typeface="+mn-lt"/>
                <a:ea typeface="+mn-ea"/>
                <a:cs typeface="+mn-cs"/>
              </a:rPr>
            </a:br>
            <a:endParaRPr lang="en-US">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288424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060" y="325369"/>
            <a:ext cx="3276451" cy="1956841"/>
          </a:xfrm>
        </p:spPr>
        <p:txBody>
          <a:bodyPr anchor="b">
            <a:normAutofit/>
          </a:bodyPr>
          <a:lstStyle/>
          <a:p>
            <a:pPr>
              <a:lnSpc>
                <a:spcPct val="90000"/>
              </a:lnSpc>
            </a:pPr>
            <a:r>
              <a:rPr lang="en-US" sz="3300" dirty="0"/>
              <a:t>Component 4: User Interaction &amp; Feedback Loop</a:t>
            </a:r>
          </a:p>
        </p:txBody>
      </p:sp>
      <p:sp>
        <p:nvSpPr>
          <p:cNvPr id="3" name="Content Placeholder 2"/>
          <p:cNvSpPr>
            <a:spLocks noGrp="1"/>
          </p:cNvSpPr>
          <p:nvPr>
            <p:ph idx="1"/>
          </p:nvPr>
        </p:nvSpPr>
        <p:spPr>
          <a:xfrm>
            <a:off x="480060" y="2872899"/>
            <a:ext cx="3182691" cy="3320668"/>
          </a:xfrm>
        </p:spPr>
        <p:txBody>
          <a:bodyPr>
            <a:normAutofit lnSpcReduction="10000"/>
          </a:bodyPr>
          <a:lstStyle/>
          <a:p>
            <a:pPr>
              <a:lnSpc>
                <a:spcPct val="90000"/>
              </a:lnSpc>
            </a:pPr>
            <a:r>
              <a:rPr lang="en-US" sz="1500" dirty="0"/>
              <a:t>Purpose: Continuously improve the system based on user feedback and interaction data.</a:t>
            </a:r>
          </a:p>
          <a:p>
            <a:pPr>
              <a:lnSpc>
                <a:spcPct val="90000"/>
              </a:lnSpc>
            </a:pPr>
            <a:r>
              <a:rPr lang="en-US" sz="1500" dirty="0"/>
              <a:t>Lecturer and student feedback collected on content, usability, and performance.</a:t>
            </a:r>
          </a:p>
          <a:p>
            <a:pPr>
              <a:lnSpc>
                <a:spcPct val="90000"/>
              </a:lnSpc>
            </a:pPr>
            <a:r>
              <a:rPr lang="en-US" sz="1500" dirty="0"/>
              <a:t>System refinements include simplifying UI, adding advanced resources, and optimizing response times.</a:t>
            </a:r>
          </a:p>
          <a:p>
            <a:pPr>
              <a:lnSpc>
                <a:spcPct val="90000"/>
              </a:lnSpc>
            </a:pPr>
            <a:r>
              <a:rPr lang="en-US" sz="1500" dirty="0"/>
              <a:t>Results: Reduced response times by 37%, improved retention rate by 7%, and higher user ratings (from 3.8 to 4.3).</a:t>
            </a:r>
          </a:p>
        </p:txBody>
      </p:sp>
      <p:pic>
        <p:nvPicPr>
          <p:cNvPr id="5" name="Picture 4" descr="Person watching empty phone">
            <a:extLst>
              <a:ext uri="{FF2B5EF4-FFF2-40B4-BE49-F238E27FC236}">
                <a16:creationId xmlns:a16="http://schemas.microsoft.com/office/drawing/2014/main" id="{6C35167A-3ED0-255F-0AA3-6D631190732C}"/>
              </a:ext>
            </a:extLst>
          </p:cNvPr>
          <p:cNvPicPr>
            <a:picLocks noChangeAspect="1"/>
          </p:cNvPicPr>
          <p:nvPr/>
        </p:nvPicPr>
        <p:blipFill>
          <a:blip r:embed="rId2"/>
          <a:srcRect l="39828" r="9957"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86" name="Rectangle 38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308610" y="987552"/>
            <a:ext cx="3364395" cy="1088136"/>
          </a:xfrm>
          <a:prstGeom prst="rect">
            <a:avLst/>
          </a:prstGeom>
        </p:spPr>
        <p:txBody>
          <a:bodyPr spcFirstLastPara="1" vert="horz" lIns="91440" tIns="45720" rIns="91440" bIns="45720" rtlCol="0" anchor="b" anchorCtr="0">
            <a:normAutofit/>
          </a:bodyPr>
          <a:lstStyle/>
          <a:p>
            <a:pPr>
              <a:spcBef>
                <a:spcPct val="0"/>
              </a:spcBef>
            </a:pPr>
            <a:r>
              <a:rPr lang="en-US" sz="3000">
                <a:effectLst>
                  <a:outerShdw blurRad="38100" dist="38100" dir="2700000" algn="tl">
                    <a:srgbClr val="000000">
                      <a:alpha val="43137"/>
                    </a:srgbClr>
                  </a:outerShdw>
                </a:effectLst>
              </a:rPr>
              <a:t>RESEARCH PROBLEM</a:t>
            </a:r>
          </a:p>
        </p:txBody>
      </p:sp>
      <p:sp>
        <p:nvSpPr>
          <p:cNvPr id="388" name="Rectangle 38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0" name="Rectangle 38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6000"/>
            <a:ext cx="32918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308609" y="2688336"/>
            <a:ext cx="3374136" cy="3584448"/>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a:t>How effectively can facial expression analysis be utilized to assess user engagement and satisfaction within e-learning environments (content focus monitoring)?</a:t>
            </a:r>
          </a:p>
          <a:p>
            <a:pPr marL="152400" indent="-228600">
              <a:spcAft>
                <a:spcPts val="600"/>
              </a:spcAft>
              <a:buFont typeface="Arial" panose="020B0604020202020204" pitchFamily="34" charset="0"/>
              <a:buChar char="•"/>
            </a:pPr>
            <a:endParaRPr lang="en-US"/>
          </a:p>
          <a:p>
            <a:pPr marL="152400" indent="-228600">
              <a:spcAft>
                <a:spcPts val="600"/>
              </a:spcAft>
              <a:buFont typeface="Arial" panose="020B0604020202020204" pitchFamily="34" charset="0"/>
              <a:buChar char="•"/>
            </a:pPr>
            <a:r>
              <a:rPr lang="en-US"/>
              <a:t>What methodologies can be employed to incorporate non-traditional data, such as eye contact within initial assessments, to assess user attention and inform personalized learning strategies?</a:t>
            </a:r>
          </a:p>
          <a:p>
            <a:pPr marL="152400" indent="-228600">
              <a:spcAft>
                <a:spcPts val="600"/>
              </a:spcAft>
              <a:buFont typeface="Arial" panose="020B0604020202020204" pitchFamily="34" charset="0"/>
              <a:buChar char="•"/>
            </a:pPr>
            <a:endParaRPr lang="en-US"/>
          </a:p>
          <a:p>
            <a:pPr marL="152400" indent="-228600">
              <a:spcAft>
                <a:spcPts val="600"/>
              </a:spcAft>
              <a:buFont typeface="Arial" panose="020B0604020202020204" pitchFamily="34" charset="0"/>
              <a:buChar char="•"/>
            </a:pPr>
            <a:r>
              <a:rPr lang="en-US"/>
              <a:t>How does the incorporation of a feedback loop within engagement analytics influence user satisfaction and perceived learning effectiveness?</a:t>
            </a:r>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3888" r="33063" b="2"/>
          <a:stretch/>
        </p:blipFill>
        <p:spPr>
          <a:xfrm>
            <a:off x="3981039" y="10"/>
            <a:ext cx="5162961"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932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5" name="Rectangle 314">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308610" y="991443"/>
            <a:ext cx="3377143" cy="1087819"/>
          </a:xfrm>
          <a:prstGeom prst="rect">
            <a:avLst/>
          </a:prstGeom>
        </p:spPr>
        <p:txBody>
          <a:bodyPr spcFirstLastPara="1" vert="horz" lIns="91440" tIns="45720" rIns="91440" bIns="45720" rtlCol="0" anchor="b" anchorCtr="0">
            <a:normAutofit/>
          </a:bodyPr>
          <a:lstStyle/>
          <a:p>
            <a:pPr>
              <a:spcBef>
                <a:spcPct val="0"/>
              </a:spcBef>
            </a:pPr>
            <a:r>
              <a:rPr lang="en-US" sz="3000">
                <a:effectLst>
                  <a:outerShdw blurRad="38100" dist="38100" dir="2700000" algn="tl">
                    <a:srgbClr val="000000">
                      <a:alpha val="43137"/>
                    </a:srgbClr>
                  </a:outerShdw>
                </a:effectLst>
              </a:rPr>
              <a:t>SPECIFIC AND SUB OBJECTIVES</a:t>
            </a:r>
          </a:p>
        </p:txBody>
      </p:sp>
      <p:sp>
        <p:nvSpPr>
          <p:cNvPr id="317"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7773" y="45651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9" name="Rectangle 3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610" y="2285541"/>
            <a:ext cx="33604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308610" y="2684095"/>
            <a:ext cx="3377143" cy="34928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module for analyze the user eye behavior for predict the user focusing level for learning content and integrate a module for summarize the eye monitoring related data and give the weekly report about student focusing for each subjects.</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feedback loop to get each feedback for each of learning material suggested from the system and Ingenerate OpenAI or Gemini Ai for list down the learning material according to best feedback to bad feedback.</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 a python module for analysis the feedback loop output and remove learning material from system which get worse feedbacks.</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Implementing the MySQL database configuration related to the component.</a:t>
            </a:r>
          </a:p>
          <a:p>
            <a:pPr marL="152400" indent="-228600" defTabSz="914400">
              <a:lnSpc>
                <a:spcPct val="90000"/>
              </a:lnSpc>
              <a:spcAft>
                <a:spcPts val="600"/>
              </a:spcAft>
              <a:buFont typeface="Arial" panose="020B0604020202020204" pitchFamily="34" charset="0"/>
              <a:buChar char="•"/>
            </a:pPr>
            <a:endParaRPr lang="en-US" sz="900">
              <a:solidFill>
                <a:schemeClr val="tx1"/>
              </a:solidFill>
              <a:latin typeface="+mn-lt"/>
              <a:ea typeface="+mn-ea"/>
              <a:cs typeface="+mn-cs"/>
            </a:endParaRPr>
          </a:p>
          <a:p>
            <a:pPr marL="152400" indent="-228600" defTabSz="914400">
              <a:lnSpc>
                <a:spcPct val="90000"/>
              </a:lnSpc>
              <a:spcAft>
                <a:spcPts val="600"/>
              </a:spcAft>
              <a:buFont typeface="Arial" panose="020B0604020202020204" pitchFamily="34" charset="0"/>
              <a:buChar char="•"/>
            </a:pPr>
            <a:r>
              <a:rPr lang="en-US" sz="900">
                <a:solidFill>
                  <a:schemeClr val="tx1"/>
                </a:solidFill>
                <a:latin typeface="+mn-lt"/>
                <a:ea typeface="+mn-ea"/>
                <a:cs typeface="+mn-cs"/>
              </a:rPr>
              <a:t>Implementing the all-relevant frontend pages related to the component.</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4" r="9918" b="1"/>
          <a:stretch/>
        </p:blipFill>
        <p:spPr bwMode="auto">
          <a:xfrm>
            <a:off x="4039362" y="-2"/>
            <a:ext cx="510463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4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marL="0" indent="0">
              <a:spcAft>
                <a:spcPts val="600"/>
              </a:spcAft>
            </a:pPr>
            <a:r>
              <a:rPr lang="en-US" sz="3500" kern="1200" dirty="0">
                <a:solidFill>
                  <a:srgbClr val="FFFFFF"/>
                </a:solidFill>
                <a:latin typeface="+mj-lt"/>
                <a:ea typeface="+mj-ea"/>
                <a:cs typeface="+mj-cs"/>
              </a:rPr>
              <a:t>User Interaction &amp; Feedback Loop : Component Diagram</a:t>
            </a:r>
          </a:p>
        </p:txBody>
      </p:sp>
      <p:pic>
        <p:nvPicPr>
          <p:cNvPr id="5" name="Picture 4" descr="A diagram of a software process&#10;&#10;Description automatically generated">
            <a:extLst>
              <a:ext uri="{FF2B5EF4-FFF2-40B4-BE49-F238E27FC236}">
                <a16:creationId xmlns:a16="http://schemas.microsoft.com/office/drawing/2014/main" id="{B108F7AE-2D1E-CF77-5A3F-DFCFDF7E11C6}"/>
              </a:ext>
            </a:extLst>
          </p:cNvPr>
          <p:cNvPicPr>
            <a:picLocks noChangeAspect="1"/>
          </p:cNvPicPr>
          <p:nvPr/>
        </p:nvPicPr>
        <p:blipFill>
          <a:blip r:embed="rId2"/>
          <a:stretch>
            <a:fillRect/>
          </a:stretch>
        </p:blipFill>
        <p:spPr>
          <a:xfrm>
            <a:off x="1186326" y="1966293"/>
            <a:ext cx="6771346"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201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16" name="Rectangle 3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852297" y="502020"/>
            <a:ext cx="3992787" cy="1642970"/>
          </a:xfrm>
          <a:prstGeom prst="rect">
            <a:avLst/>
          </a:prstGeom>
        </p:spPr>
        <p:txBody>
          <a:bodyPr spcFirstLastPara="1" vert="horz" lIns="91440" tIns="45720" rIns="91440" bIns="45720" rtlCol="0" anchor="b" anchorCtr="0">
            <a:normAutofit/>
          </a:bodyPr>
          <a:lstStyle/>
          <a:p>
            <a:pPr>
              <a:spcBef>
                <a:spcPct val="0"/>
              </a:spcBef>
            </a:pPr>
            <a:r>
              <a:rPr lang="en-US" sz="3500" kern="1200">
                <a:solidFill>
                  <a:schemeClr val="tx1"/>
                </a:solidFill>
                <a:effectLst>
                  <a:outerShdw blurRad="38100" dist="38100" dir="2700000" algn="tl">
                    <a:srgbClr val="000000">
                      <a:alpha val="43137"/>
                    </a:srgbClr>
                  </a:outerShdw>
                </a:effectLst>
                <a:latin typeface="+mj-lt"/>
                <a:ea typeface="+mj-ea"/>
                <a:cs typeface="+mj-cs"/>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858692" y="2405894"/>
            <a:ext cx="3986392" cy="3535083"/>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900" dirty="0"/>
              <a:t>Complete background research about other LMS platforms and their data usage.</a:t>
            </a:r>
          </a:p>
          <a:p>
            <a:pPr indent="-228600">
              <a:spcAft>
                <a:spcPts val="600"/>
              </a:spcAft>
              <a:buFont typeface="Arial" panose="020B0604020202020204" pitchFamily="34" charset="0"/>
              <a:buChar char="•"/>
            </a:pPr>
            <a:r>
              <a:rPr lang="en-US" sz="900" dirty="0"/>
              <a:t>Implement a simple python code for eye detection.</a:t>
            </a:r>
          </a:p>
          <a:p>
            <a:pPr indent="-228600">
              <a:spcAft>
                <a:spcPts val="600"/>
              </a:spcAft>
              <a:buFont typeface="Arial" panose="020B0604020202020204" pitchFamily="34" charset="0"/>
              <a:buChar char="•"/>
            </a:pPr>
            <a:r>
              <a:rPr lang="en-US" sz="900" dirty="0"/>
              <a:t>Partially implement a webpages related to the component.</a:t>
            </a:r>
          </a:p>
          <a:p>
            <a:pPr indent="-228600">
              <a:spcAft>
                <a:spcPts val="600"/>
              </a:spcAft>
              <a:buFont typeface="Arial" panose="020B0604020202020204" pitchFamily="34" charset="0"/>
              <a:buChar char="•"/>
            </a:pPr>
            <a:r>
              <a:rPr lang="en-US" sz="900" dirty="0"/>
              <a:t>Research terms about the eye detection (technologies, past developments)</a:t>
            </a:r>
          </a:p>
          <a:p>
            <a:pPr indent="-228600">
              <a:spcAft>
                <a:spcPts val="600"/>
              </a:spcAft>
              <a:buFont typeface="Arial" panose="020B0604020202020204" pitchFamily="34" charset="0"/>
              <a:buChar char="•"/>
            </a:pPr>
            <a:r>
              <a:rPr lang="en-US" sz="900" dirty="0"/>
              <a:t>Research about OpenAI and Gemini Ai integration for feedback loop.</a:t>
            </a:r>
          </a:p>
          <a:p>
            <a:pPr indent="-228600">
              <a:spcAft>
                <a:spcPts val="600"/>
              </a:spcAft>
              <a:buFont typeface="Arial" panose="020B0604020202020204" pitchFamily="34" charset="0"/>
              <a:buChar char="•"/>
            </a:pPr>
            <a:r>
              <a:rPr lang="en-US" sz="900" dirty="0"/>
              <a:t>Identify and finalize the technology stack and backend configurations and database configurations for overall system.</a:t>
            </a:r>
          </a:p>
          <a:p>
            <a:pPr indent="-228600">
              <a:spcAft>
                <a:spcPts val="600"/>
              </a:spcAft>
              <a:buFont typeface="Arial" panose="020B0604020202020204" pitchFamily="34" charset="0"/>
              <a:buChar char="•"/>
            </a:pPr>
            <a:r>
              <a:rPr lang="en-US" sz="900" dirty="0"/>
              <a:t>Learn about the relate technologies (system engineering terms) for how to setup this kind of system in real world.</a:t>
            </a:r>
          </a:p>
          <a:p>
            <a:pPr indent="-228600">
              <a:buFont typeface="Arial" panose="020B0604020202020204" pitchFamily="34" charset="0"/>
              <a:buChar char="•"/>
            </a:pPr>
            <a:r>
              <a:rPr lang="en-US" sz="900" dirty="0"/>
              <a:t>Implement a module for analyze the user eye behavior for predict the user focusing level for learning content.</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Implement a feedback loop to get each feedback for each of learning material suggested from the system.</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Ingenerate </a:t>
            </a:r>
            <a:r>
              <a:rPr lang="en-US" sz="900" dirty="0" err="1"/>
              <a:t>OpenAi</a:t>
            </a:r>
            <a:r>
              <a:rPr lang="en-US" sz="900" dirty="0"/>
              <a:t> or </a:t>
            </a:r>
            <a:r>
              <a:rPr lang="en-US" sz="900" dirty="0" err="1"/>
              <a:t>Gemeni</a:t>
            </a:r>
            <a:r>
              <a:rPr lang="en-US" sz="900" dirty="0"/>
              <a:t> Ai for list down the learning material according to best feedback to bad feedback.</a:t>
            </a:r>
          </a:p>
          <a:p>
            <a:pPr indent="-228600">
              <a:buFont typeface="Arial" panose="020B0604020202020204" pitchFamily="34" charset="0"/>
              <a:buChar char="•"/>
            </a:pPr>
            <a:endParaRPr lang="en-US" sz="900" dirty="0"/>
          </a:p>
          <a:p>
            <a:pPr indent="-228600">
              <a:buFont typeface="Arial" panose="020B0604020202020204" pitchFamily="34" charset="0"/>
              <a:buChar char="•"/>
            </a:pPr>
            <a:r>
              <a:rPr lang="en-US" sz="900" dirty="0"/>
              <a:t>Implementing the MySQL database configuration related to the user profiling part.</a:t>
            </a:r>
          </a:p>
          <a:p>
            <a:pPr indent="-228600">
              <a:spcAft>
                <a:spcPts val="600"/>
              </a:spcAft>
              <a:buFont typeface="Arial" panose="020B0604020202020204" pitchFamily="34" charset="0"/>
              <a:buChar char="•"/>
            </a:pPr>
            <a:endParaRPr lang="en-US" sz="900" dirty="0"/>
          </a:p>
        </p:txBody>
      </p:sp>
      <p:sp>
        <p:nvSpPr>
          <p:cNvPr id="318" name="Rectangle 3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3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2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graph&#10;&#10;Description automatically generated">
            <a:extLst>
              <a:ext uri="{FF2B5EF4-FFF2-40B4-BE49-F238E27FC236}">
                <a16:creationId xmlns:a16="http://schemas.microsoft.com/office/drawing/2014/main" id="{34E349FA-EFFB-AE13-5E8F-F8C6F818F48E}"/>
              </a:ext>
            </a:extLst>
          </p:cNvPr>
          <p:cNvPicPr>
            <a:picLocks noChangeAspect="1"/>
          </p:cNvPicPr>
          <p:nvPr/>
        </p:nvPicPr>
        <p:blipFill>
          <a:blip r:embed="rId3"/>
          <a:stretch>
            <a:fillRect/>
          </a:stretch>
        </p:blipFill>
        <p:spPr>
          <a:xfrm>
            <a:off x="5306975" y="2659062"/>
            <a:ext cx="3127897" cy="1571768"/>
          </a:xfrm>
          <a:prstGeom prst="rect">
            <a:avLst/>
          </a:prstGeom>
        </p:spPr>
      </p:pic>
    </p:spTree>
    <p:extLst>
      <p:ext uri="{BB962C8B-B14F-4D97-AF65-F5344CB8AC3E}">
        <p14:creationId xmlns:p14="http://schemas.microsoft.com/office/powerpoint/2010/main" val="1743281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7">
                                            <p:txEl>
                                              <p:pRg st="9" end="9"/>
                                            </p:txEl>
                                          </p:spTgt>
                                        </p:tgtEl>
                                        <p:attrNameLst>
                                          <p:attrName>style.visibility</p:attrName>
                                        </p:attrNameLst>
                                      </p:cBhvr>
                                      <p:to>
                                        <p:strVal val="visible"/>
                                      </p:to>
                                    </p:set>
                                    <p:anim calcmode="lin" valueType="num">
                                      <p:cBhvr additive="base">
                                        <p:cTn id="55" dur="500" fill="hold"/>
                                        <p:tgtEl>
                                          <p:spTgt spid="2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7">
                                            <p:txEl>
                                              <p:pRg st="11" end="11"/>
                                            </p:txEl>
                                          </p:spTgt>
                                        </p:tgtEl>
                                        <p:attrNameLst>
                                          <p:attrName>style.visibility</p:attrName>
                                        </p:attrNameLst>
                                      </p:cBhvr>
                                      <p:to>
                                        <p:strVal val="visible"/>
                                      </p:to>
                                    </p:set>
                                    <p:anim calcmode="lin" valueType="num">
                                      <p:cBhvr additive="base">
                                        <p:cTn id="61" dur="500" fill="hold"/>
                                        <p:tgtEl>
                                          <p:spTgt spid="2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7">
                                            <p:txEl>
                                              <p:pRg st="13" end="13"/>
                                            </p:txEl>
                                          </p:spTgt>
                                        </p:tgtEl>
                                        <p:attrNameLst>
                                          <p:attrName>style.visibility</p:attrName>
                                        </p:attrNameLst>
                                      </p:cBhvr>
                                      <p:to>
                                        <p:strVal val="visible"/>
                                      </p:to>
                                    </p:set>
                                    <p:anim calcmode="lin" valueType="num">
                                      <p:cBhvr additive="base">
                                        <p:cTn id="67" dur="500" fill="hold"/>
                                        <p:tgtEl>
                                          <p:spTgt spid="27">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14" name="Rectangle 31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5" name="Rectangle 31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User feedback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13" name="Picture 12">
            <a:extLst>
              <a:ext uri="{FF2B5EF4-FFF2-40B4-BE49-F238E27FC236}">
                <a16:creationId xmlns:a16="http://schemas.microsoft.com/office/drawing/2014/main" id="{D492E0DB-C1F2-1A4C-25D1-2682DED919BE}"/>
              </a:ext>
            </a:extLst>
          </p:cNvPr>
          <p:cNvPicPr>
            <a:picLocks noChangeAspect="1"/>
          </p:cNvPicPr>
          <p:nvPr/>
        </p:nvPicPr>
        <p:blipFill>
          <a:blip r:embed="rId3"/>
          <a:stretch>
            <a:fillRect/>
          </a:stretch>
        </p:blipFill>
        <p:spPr>
          <a:xfrm>
            <a:off x="418337" y="3140350"/>
            <a:ext cx="4111132" cy="2661957"/>
          </a:xfrm>
          <a:prstGeom prst="rect">
            <a:avLst/>
          </a:prstGeom>
        </p:spPr>
      </p:pic>
      <p:pic>
        <p:nvPicPr>
          <p:cNvPr id="12" name="Picture 11">
            <a:extLst>
              <a:ext uri="{FF2B5EF4-FFF2-40B4-BE49-F238E27FC236}">
                <a16:creationId xmlns:a16="http://schemas.microsoft.com/office/drawing/2014/main" id="{7ED3165A-D0D5-1689-963B-B5C5FA6D3083}"/>
              </a:ext>
            </a:extLst>
          </p:cNvPr>
          <p:cNvPicPr>
            <a:picLocks noChangeAspect="1"/>
          </p:cNvPicPr>
          <p:nvPr/>
        </p:nvPicPr>
        <p:blipFill>
          <a:blip r:embed="rId4"/>
          <a:stretch>
            <a:fillRect/>
          </a:stretch>
        </p:blipFill>
        <p:spPr>
          <a:xfrm>
            <a:off x="4649085" y="3233813"/>
            <a:ext cx="4142312" cy="2475031"/>
          </a:xfrm>
          <a:prstGeom prst="rect">
            <a:avLst/>
          </a:prstGeom>
        </p:spPr>
      </p:pic>
    </p:spTree>
    <p:extLst>
      <p:ext uri="{BB962C8B-B14F-4D97-AF65-F5344CB8AC3E}">
        <p14:creationId xmlns:p14="http://schemas.microsoft.com/office/powerpoint/2010/main" val="197116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788670" y="586822"/>
            <a:ext cx="2743200" cy="1645920"/>
          </a:xfrm>
          <a:prstGeom prst="rect">
            <a:avLst/>
          </a:prstGeom>
        </p:spPr>
        <p:txBody>
          <a:bodyPr spcFirstLastPara="1" vert="horz" lIns="91440" tIns="45720" rIns="91440" bIns="45720" rtlCol="0" anchor="ctr" anchorCtr="0">
            <a:normAutofit/>
          </a:bodyPr>
          <a:lstStyle/>
          <a:p>
            <a:pPr>
              <a:spcBef>
                <a:spcPct val="0"/>
              </a:spcBef>
            </a:pPr>
            <a:r>
              <a:rPr lang="en-US" sz="2600">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8" name="Rectangle 30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3937579" y="586822"/>
            <a:ext cx="4580057" cy="164592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a:solidFill>
                  <a:schemeClr val="tx1"/>
                </a:solidFill>
                <a:latin typeface="+mn-lt"/>
                <a:ea typeface="+mn-ea"/>
                <a:cs typeface="+mn-cs"/>
              </a:rPr>
              <a:t>Initial Data gathering  form</a:t>
            </a:r>
          </a:p>
          <a:p>
            <a:pPr indent="-228600" algn="l" defTabSz="914400">
              <a:lnSpc>
                <a:spcPct val="90000"/>
              </a:lnSpc>
              <a:spcAft>
                <a:spcPts val="600"/>
              </a:spcAft>
              <a:buFont typeface="Arial" panose="020B0604020202020204" pitchFamily="34" charset="0"/>
              <a:buChar char="•"/>
            </a:pPr>
            <a:endParaRPr lang="en-US" sz="160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90E85EC8-59B1-A2BF-4183-603F0010987D}"/>
              </a:ext>
            </a:extLst>
          </p:cNvPr>
          <p:cNvPicPr>
            <a:picLocks noChangeAspect="1"/>
          </p:cNvPicPr>
          <p:nvPr/>
        </p:nvPicPr>
        <p:blipFill>
          <a:blip r:embed="rId3"/>
          <a:stretch>
            <a:fillRect/>
          </a:stretch>
        </p:blipFill>
        <p:spPr>
          <a:xfrm>
            <a:off x="418337" y="3047850"/>
            <a:ext cx="4111132" cy="2846958"/>
          </a:xfrm>
          <a:prstGeom prst="rect">
            <a:avLst/>
          </a:prstGeom>
        </p:spPr>
      </p:pic>
      <p:pic>
        <p:nvPicPr>
          <p:cNvPr id="8" name="Picture 7">
            <a:extLst>
              <a:ext uri="{FF2B5EF4-FFF2-40B4-BE49-F238E27FC236}">
                <a16:creationId xmlns:a16="http://schemas.microsoft.com/office/drawing/2014/main" id="{DA5BD336-AC1D-4354-EEEE-4F69EF96C902}"/>
              </a:ext>
            </a:extLst>
          </p:cNvPr>
          <p:cNvPicPr>
            <a:picLocks noChangeAspect="1"/>
          </p:cNvPicPr>
          <p:nvPr/>
        </p:nvPicPr>
        <p:blipFill>
          <a:blip r:embed="rId4"/>
          <a:stretch>
            <a:fillRect/>
          </a:stretch>
        </p:blipFill>
        <p:spPr>
          <a:xfrm>
            <a:off x="4649085" y="3658400"/>
            <a:ext cx="4142312" cy="1625857"/>
          </a:xfrm>
          <a:prstGeom prst="rect">
            <a:avLst/>
          </a:prstGeom>
        </p:spPr>
      </p:pic>
    </p:spTree>
    <p:extLst>
      <p:ext uri="{BB962C8B-B14F-4D97-AF65-F5344CB8AC3E}">
        <p14:creationId xmlns:p14="http://schemas.microsoft.com/office/powerpoint/2010/main" val="397918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4" name="Rectangle 30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633619"/>
            <a:ext cx="3695560"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628649" y="978408"/>
            <a:ext cx="3042397" cy="1106424"/>
          </a:xfrm>
          <a:prstGeom prst="rect">
            <a:avLst/>
          </a:prstGeom>
        </p:spPr>
        <p:txBody>
          <a:bodyPr spcFirstLastPara="1" vert="horz" lIns="91440" tIns="45720" rIns="91440" bIns="45720" rtlCol="0" anchor="ctr" anchorCtr="0">
            <a:normAutofit/>
          </a:bodyPr>
          <a:lstStyle/>
          <a:p>
            <a:pPr>
              <a:spcBef>
                <a:spcPct val="0"/>
              </a:spcBef>
            </a:pPr>
            <a:r>
              <a:rPr lang="en-US">
                <a:effectLst>
                  <a:outerShdw blurRad="38100" dist="38100" dir="2700000" algn="tl">
                    <a:srgbClr val="000000">
                      <a:alpha val="43137"/>
                    </a:srgbClr>
                  </a:outerShdw>
                </a:effectLst>
              </a:rPr>
              <a:t>IMPLEMENTATION – PoC</a:t>
            </a:r>
          </a:p>
        </p:txBody>
      </p:sp>
      <p:sp>
        <p:nvSpPr>
          <p:cNvPr id="306" name="Rectangle 30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117043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Rectangle 30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4" y="2121408"/>
            <a:ext cx="296898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84684" y="3593592"/>
            <a:ext cx="3042397" cy="3429000"/>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indent="-228600" algn="l" defTabSz="914400">
              <a:lnSpc>
                <a:spcPct val="90000"/>
              </a:lnSpc>
              <a:spcAft>
                <a:spcPts val="600"/>
              </a:spcAft>
              <a:buFont typeface="Arial" panose="020B0604020202020204" pitchFamily="34" charset="0"/>
              <a:buChar char="•"/>
            </a:pPr>
            <a:r>
              <a:rPr lang="en-US" sz="1600" dirty="0">
                <a:solidFill>
                  <a:schemeClr val="tx1"/>
                </a:solidFill>
                <a:latin typeface="+mn-lt"/>
                <a:ea typeface="+mn-ea"/>
                <a:cs typeface="+mn-cs"/>
              </a:rPr>
              <a:t>Eye detection python code</a:t>
            </a:r>
          </a:p>
          <a:p>
            <a:pPr indent="-228600" algn="l" defTabSz="914400">
              <a:lnSpc>
                <a:spcPct val="90000"/>
              </a:lnSpc>
              <a:spcAft>
                <a:spcPts val="600"/>
              </a:spcAft>
              <a:buFont typeface="Arial" panose="020B0604020202020204" pitchFamily="34" charset="0"/>
              <a:buChar char="•"/>
            </a:pPr>
            <a:endParaRPr lang="en-US" sz="1600" dirty="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78486C41-BD51-1422-9E7F-674D0C61295C}"/>
              </a:ext>
            </a:extLst>
          </p:cNvPr>
          <p:cNvPicPr>
            <a:picLocks noChangeAspect="1"/>
          </p:cNvPicPr>
          <p:nvPr/>
        </p:nvPicPr>
        <p:blipFill>
          <a:blip r:embed="rId3"/>
          <a:stretch>
            <a:fillRect/>
          </a:stretch>
        </p:blipFill>
        <p:spPr>
          <a:xfrm>
            <a:off x="4385028" y="1038622"/>
            <a:ext cx="2155251" cy="1395524"/>
          </a:xfrm>
          <a:prstGeom prst="rect">
            <a:avLst/>
          </a:prstGeom>
        </p:spPr>
      </p:pic>
      <p:pic>
        <p:nvPicPr>
          <p:cNvPr id="8" name="Picture 7">
            <a:extLst>
              <a:ext uri="{FF2B5EF4-FFF2-40B4-BE49-F238E27FC236}">
                <a16:creationId xmlns:a16="http://schemas.microsoft.com/office/drawing/2014/main" id="{9D6DCAB5-44B1-976A-5BEA-205AB44DF0E2}"/>
              </a:ext>
            </a:extLst>
          </p:cNvPr>
          <p:cNvPicPr>
            <a:picLocks noChangeAspect="1"/>
          </p:cNvPicPr>
          <p:nvPr/>
        </p:nvPicPr>
        <p:blipFill>
          <a:blip r:embed="rId4"/>
          <a:stretch>
            <a:fillRect/>
          </a:stretch>
        </p:blipFill>
        <p:spPr>
          <a:xfrm>
            <a:off x="6721773" y="1071686"/>
            <a:ext cx="2155251" cy="1325479"/>
          </a:xfrm>
          <a:prstGeom prst="rect">
            <a:avLst/>
          </a:prstGeom>
        </p:spPr>
      </p:pic>
      <p:pic>
        <p:nvPicPr>
          <p:cNvPr id="4" name="Picture 3">
            <a:extLst>
              <a:ext uri="{FF2B5EF4-FFF2-40B4-BE49-F238E27FC236}">
                <a16:creationId xmlns:a16="http://schemas.microsoft.com/office/drawing/2014/main" id="{58E3AF54-5F4A-0FCA-74E7-8C2A4C12FBA5}"/>
              </a:ext>
            </a:extLst>
          </p:cNvPr>
          <p:cNvPicPr>
            <a:picLocks noChangeAspect="1"/>
          </p:cNvPicPr>
          <p:nvPr/>
        </p:nvPicPr>
        <p:blipFill>
          <a:blip r:embed="rId5"/>
          <a:stretch>
            <a:fillRect/>
          </a:stretch>
        </p:blipFill>
        <p:spPr>
          <a:xfrm>
            <a:off x="4385028" y="3397181"/>
            <a:ext cx="4491996" cy="2481827"/>
          </a:xfrm>
          <a:prstGeom prst="rect">
            <a:avLst/>
          </a:prstGeom>
        </p:spPr>
      </p:pic>
    </p:spTree>
    <p:extLst>
      <p:ext uri="{BB962C8B-B14F-4D97-AF65-F5344CB8AC3E}">
        <p14:creationId xmlns:p14="http://schemas.microsoft.com/office/powerpoint/2010/main" val="174727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0"/>
          <p:cNvSpPr txBox="1">
            <a:spLocks noGrp="1"/>
          </p:cNvSpPr>
          <p:nvPr>
            <p:ph type="title"/>
          </p:nvPr>
        </p:nvSpPr>
        <p:spPr>
          <a:xfrm>
            <a:off x="480060" y="325369"/>
            <a:ext cx="3276451" cy="1956841"/>
          </a:xfrm>
        </p:spPr>
        <p:txBody>
          <a:bodyPr spcFirstLastPara="1" vert="horz" lIns="91440" tIns="45720" rIns="91440" bIns="45720" rtlCol="0" anchor="b" anchorCtr="0">
            <a:normAutofit/>
          </a:bodyPr>
          <a:lstStyle/>
          <a:p>
            <a:r>
              <a:rPr lang="en-US" sz="4300">
                <a:effectLst>
                  <a:outerShdw blurRad="38100" dist="38100" dir="2700000" algn="tl">
                    <a:srgbClr val="000000">
                      <a:alpha val="43137"/>
                    </a:srgbClr>
                  </a:outerShdw>
                </a:effectLst>
              </a:rPr>
              <a:t>OVERALL RESEARCH PROBLEM</a:t>
            </a:r>
          </a:p>
        </p:txBody>
      </p:sp>
      <p:sp>
        <p:nvSpPr>
          <p:cNvPr id="206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6">
            <a:extLst>
              <a:ext uri="{FF2B5EF4-FFF2-40B4-BE49-F238E27FC236}">
                <a16:creationId xmlns:a16="http://schemas.microsoft.com/office/drawing/2014/main" id="{F0861D3D-F189-EF5F-BAEF-0880DC5F0D3D}"/>
              </a:ext>
            </a:extLst>
          </p:cNvPr>
          <p:cNvSpPr>
            <a:spLocks noGrp="1"/>
          </p:cNvSpPr>
          <p:nvPr>
            <p:ph type="body" sz="half" idx="2"/>
          </p:nvPr>
        </p:nvSpPr>
        <p:spPr>
          <a:xfrm>
            <a:off x="480060" y="2872899"/>
            <a:ext cx="3182691" cy="3320668"/>
          </a:xfrm>
        </p:spPr>
        <p:txBody>
          <a:bodyPr vert="horz" lIns="91440" tIns="45720" rIns="91440" bIns="45720" rtlCol="0">
            <a:normAutofit/>
          </a:bodyPr>
          <a:lstStyle/>
          <a:p>
            <a:pPr indent="-228600">
              <a:buFont typeface="Arial" panose="020B0604020202020204" pitchFamily="34" charset="0"/>
              <a:buChar char="•"/>
            </a:pPr>
            <a:r>
              <a:rPr lang="en-US" sz="1000"/>
              <a:t>Lack of Personalization: E-learning platforms struggle to tailor personalized learning experiences to individual preferences and learning styles.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Generic Approaches: Current systems use content delivery methods that don't maximize user engagement or knowledge retention.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Limited Adaptability: Most platforms can't dynamically adjust to diverse learner needs, creating difficulties in accessing relevant materials.  </a:t>
            </a:r>
          </a:p>
          <a:p>
            <a:pPr indent="-228600">
              <a:buFont typeface="Arial" panose="020B0604020202020204" pitchFamily="34" charset="0"/>
              <a:buChar char="•"/>
            </a:pPr>
            <a:endParaRPr lang="en-US" sz="1000"/>
          </a:p>
          <a:p>
            <a:pPr indent="-228600">
              <a:buFont typeface="Arial" panose="020B0604020202020204" pitchFamily="34" charset="0"/>
              <a:buChar char="•"/>
            </a:pPr>
            <a:r>
              <a:rPr lang="en-US" sz="1000"/>
              <a:t>Gap in Literature: There's a lack of research on developing adaptive machine learning models for customizing learning pathways in online education. </a:t>
            </a:r>
          </a:p>
        </p:txBody>
      </p:sp>
      <p:pic>
        <p:nvPicPr>
          <p:cNvPr id="2050" name="Picture 2" descr="Problem - Free security icons">
            <a:extLst>
              <a:ext uri="{FF2B5EF4-FFF2-40B4-BE49-F238E27FC236}">
                <a16:creationId xmlns:a16="http://schemas.microsoft.com/office/drawing/2014/main" id="{A68C574F-34D9-0705-2A50-78E0F2974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379" r="639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FFFFFF"/>
          </a:solidFill>
        </p:spPr>
      </p:pic>
    </p:spTree>
    <p:extLst>
      <p:ext uri="{BB962C8B-B14F-4D97-AF65-F5344CB8AC3E}">
        <p14:creationId xmlns:p14="http://schemas.microsoft.com/office/powerpoint/2010/main" val="40818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325369"/>
            <a:ext cx="3276451" cy="1956841"/>
          </a:xfrm>
        </p:spPr>
        <p:txBody>
          <a:bodyPr anchor="b">
            <a:normAutofit/>
          </a:bodyPr>
          <a:lstStyle/>
          <a:p>
            <a:r>
              <a:rPr lang="en-US" sz="4700" dirty="0"/>
              <a:t>Results</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872899"/>
            <a:ext cx="3182691" cy="3320668"/>
          </a:xfrm>
        </p:spPr>
        <p:txBody>
          <a:bodyPr>
            <a:normAutofit/>
          </a:bodyPr>
          <a:lstStyle/>
          <a:p>
            <a:r>
              <a:rPr lang="en-US" sz="1800"/>
              <a:t>Student engagement: 35% increase in interactions and 28% improvement in knowledge retention.</a:t>
            </a:r>
          </a:p>
          <a:p>
            <a:r>
              <a:rPr lang="en-US" sz="1800"/>
              <a:t>User satisfaction: Over 90% of users reported enhanced learning experiences.</a:t>
            </a:r>
          </a:p>
          <a:p>
            <a:r>
              <a:rPr lang="en-US" sz="1800"/>
              <a:t>Self-assessment scores: 22% higher for LearnPath+ users compared to traditional systems.</a:t>
            </a:r>
          </a:p>
        </p:txBody>
      </p:sp>
      <p:pic>
        <p:nvPicPr>
          <p:cNvPr id="5" name="Picture 4" descr="White percentage symbol on red background">
            <a:extLst>
              <a:ext uri="{FF2B5EF4-FFF2-40B4-BE49-F238E27FC236}">
                <a16:creationId xmlns:a16="http://schemas.microsoft.com/office/drawing/2014/main" id="{F7D3E664-85F6-0C7C-51E1-20475B1E387A}"/>
              </a:ext>
            </a:extLst>
          </p:cNvPr>
          <p:cNvPicPr>
            <a:picLocks noChangeAspect="1"/>
          </p:cNvPicPr>
          <p:nvPr/>
        </p:nvPicPr>
        <p:blipFill>
          <a:blip r:embed="rId2"/>
          <a:srcRect l="42815" r="6970"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pPr algn="ctr"/>
            <a:r>
              <a:rPr lang="en-US" sz="4500"/>
              <a:t>Conclusion</a:t>
            </a:r>
          </a:p>
        </p:txBody>
      </p:sp>
      <p:graphicFrame>
        <p:nvGraphicFramePr>
          <p:cNvPr id="5" name="Content Placeholder 2">
            <a:extLst>
              <a:ext uri="{FF2B5EF4-FFF2-40B4-BE49-F238E27FC236}">
                <a16:creationId xmlns:a16="http://schemas.microsoft.com/office/drawing/2014/main" id="{AE54C580-02E2-F2E3-04ED-CE031F3BF65C}"/>
              </a:ext>
            </a:extLst>
          </p:cNvPr>
          <p:cNvGraphicFramePr>
            <a:graphicFrameLocks noGrp="1"/>
          </p:cNvGraphicFramePr>
          <p:nvPr>
            <p:ph idx="1"/>
            <p:extLst>
              <p:ext uri="{D42A27DB-BD31-4B8C-83A1-F6EECF244321}">
                <p14:modId xmlns:p14="http://schemas.microsoft.com/office/powerpoint/2010/main" val="3261453605"/>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1900">
                <a:solidFill>
                  <a:srgbClr val="FFFFFF"/>
                </a:solidFill>
              </a:rPr>
              <a:t>Acknowledgements</a:t>
            </a:r>
          </a:p>
        </p:txBody>
      </p:sp>
      <p:sp>
        <p:nvSpPr>
          <p:cNvPr id="9" name="Content Placeholder 2"/>
          <p:cNvSpPr>
            <a:spLocks noGrp="1"/>
          </p:cNvSpPr>
          <p:nvPr>
            <p:ph idx="1"/>
          </p:nvPr>
        </p:nvSpPr>
        <p:spPr>
          <a:xfrm>
            <a:off x="3607694" y="649480"/>
            <a:ext cx="4916510" cy="5546047"/>
          </a:xfrm>
        </p:spPr>
        <p:txBody>
          <a:bodyPr anchor="ctr">
            <a:normAutofit/>
          </a:bodyPr>
          <a:lstStyle/>
          <a:p>
            <a:r>
              <a:rPr lang="en-US" sz="1700"/>
              <a:t>Special thanks to:</a:t>
            </a:r>
          </a:p>
          <a:p>
            <a:r>
              <a:rPr lang="en-US" sz="1700"/>
              <a:t>Mr. Sanjeevi Chandrasiri (Senior Lecturer, SLIIT)</a:t>
            </a:r>
          </a:p>
          <a:p>
            <a:r>
              <a:rPr lang="en-US" sz="1700"/>
              <a:t>Ms. Akshi De Silva (Lecturer, SLIIT)</a:t>
            </a:r>
          </a:p>
          <a:p>
            <a:r>
              <a:rPr lang="en-US" sz="1700"/>
              <a:t>Mr. Harshana Samaranayake (Associate Technical Lead, Tiqri)</a:t>
            </a:r>
          </a:p>
          <a:p>
            <a:r>
              <a:rPr lang="en-US" sz="1700"/>
              <a:t>Mr. J. W. P. Nuwan Deshapriya (Senior Site Reliability Engineer)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F3E7F-CFF4-D654-15B7-51F6BBC38CD9}"/>
              </a:ext>
            </a:extLst>
          </p:cNvPr>
          <p:cNvSpPr>
            <a:spLocks noGrp="1"/>
          </p:cNvSpPr>
          <p:nvPr>
            <p:ph type="title"/>
          </p:nvPr>
        </p:nvSpPr>
        <p:spPr>
          <a:xfrm>
            <a:off x="5314149" y="640080"/>
            <a:ext cx="3147699" cy="3566160"/>
          </a:xfrm>
        </p:spPr>
        <p:txBody>
          <a:bodyPr vert="horz" lIns="91440" tIns="45720" rIns="91440" bIns="45720" rtlCol="0" anchor="b">
            <a:noAutofit/>
          </a:bodyPr>
          <a:lstStyle/>
          <a:p>
            <a:r>
              <a:rPr lang="en-US" sz="5400"/>
              <a:t>Thank you..!</a:t>
            </a:r>
            <a:endParaRPr lang="en-US" sz="5400" dirty="0"/>
          </a:p>
        </p:txBody>
      </p:sp>
      <p:sp>
        <p:nvSpPr>
          <p:cNvPr id="4" name="Title 1">
            <a:extLst>
              <a:ext uri="{FF2B5EF4-FFF2-40B4-BE49-F238E27FC236}">
                <a16:creationId xmlns:a16="http://schemas.microsoft.com/office/drawing/2014/main" id="{A2A77CF0-2A5E-268C-B143-7192B07C365F}"/>
              </a:ext>
            </a:extLst>
          </p:cNvPr>
          <p:cNvSpPr txBox="1">
            <a:spLocks/>
          </p:cNvSpPr>
          <p:nvPr/>
        </p:nvSpPr>
        <p:spPr>
          <a:xfrm>
            <a:off x="5312873" y="4636008"/>
            <a:ext cx="3148975" cy="157276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400">
                <a:latin typeface="+mn-lt"/>
                <a:ea typeface="+mn-ea"/>
                <a:cs typeface="+mn-cs"/>
              </a:rPr>
              <a:t>Q &amp; A</a:t>
            </a:r>
            <a:endParaRPr lang="en-US" sz="2400" dirty="0">
              <a:latin typeface="+mn-lt"/>
              <a:ea typeface="+mn-ea"/>
              <a:cs typeface="+mn-cs"/>
            </a:endParaRPr>
          </a:p>
        </p:txBody>
      </p:sp>
      <p:pic>
        <p:nvPicPr>
          <p:cNvPr id="23" name="Picture 22" descr="Wood human figure">
            <a:extLst>
              <a:ext uri="{FF2B5EF4-FFF2-40B4-BE49-F238E27FC236}">
                <a16:creationId xmlns:a16="http://schemas.microsoft.com/office/drawing/2014/main" id="{B4D2A6F2-3312-1A22-EE38-4F152451C704}"/>
              </a:ext>
            </a:extLst>
          </p:cNvPr>
          <p:cNvPicPr>
            <a:picLocks noChangeAspect="1"/>
          </p:cNvPicPr>
          <p:nvPr/>
        </p:nvPicPr>
        <p:blipFill>
          <a:blip r:embed="rId2"/>
          <a:srcRect r="38712" b="3"/>
          <a:stretch/>
        </p:blipFill>
        <p:spPr>
          <a:xfrm>
            <a:off x="650018" y="1216968"/>
            <a:ext cx="4062196"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37"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4149" y="4409267"/>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60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1A8D0-8E4C-18F9-6505-B43816152C77}"/>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Overall System Diagram</a:t>
            </a:r>
          </a:p>
        </p:txBody>
      </p:sp>
      <p:pic>
        <p:nvPicPr>
          <p:cNvPr id="5" name="Picture 4" descr="A diagram of a computer&#10;&#10;Description automatically generated with medium confidence">
            <a:extLst>
              <a:ext uri="{FF2B5EF4-FFF2-40B4-BE49-F238E27FC236}">
                <a16:creationId xmlns:a16="http://schemas.microsoft.com/office/drawing/2014/main" id="{919377AB-6F15-E5AE-D2CD-64D5E34D057D}"/>
              </a:ext>
            </a:extLst>
          </p:cNvPr>
          <p:cNvPicPr>
            <a:picLocks noChangeAspect="1"/>
          </p:cNvPicPr>
          <p:nvPr/>
        </p:nvPicPr>
        <p:blipFill>
          <a:blip r:embed="rId2"/>
          <a:stretch>
            <a:fillRect/>
          </a:stretch>
        </p:blipFill>
        <p:spPr>
          <a:xfrm>
            <a:off x="940429" y="1675227"/>
            <a:ext cx="7263140" cy="4394199"/>
          </a:xfrm>
          <a:prstGeom prst="rect">
            <a:avLst/>
          </a:prstGeom>
        </p:spPr>
      </p:pic>
    </p:spTree>
    <p:extLst>
      <p:ext uri="{BB962C8B-B14F-4D97-AF65-F5344CB8AC3E}">
        <p14:creationId xmlns:p14="http://schemas.microsoft.com/office/powerpoint/2010/main" val="245107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p:nvSpPr>
          <p:cNvPr id="159" name="Google Shape;159;p29"/>
          <p:cNvSpPr txBox="1">
            <a:spLocks noGrp="1"/>
          </p:cNvSpPr>
          <p:nvPr>
            <p:ph type="ctrTitle"/>
          </p:nvPr>
        </p:nvSpPr>
        <p:spPr>
          <a:xfrm>
            <a:off x="480060" y="325369"/>
            <a:ext cx="3276451" cy="1956841"/>
          </a:xfrm>
          <a:prstGeom prst="rect">
            <a:avLst/>
          </a:prstGeom>
        </p:spPr>
        <p:txBody>
          <a:bodyPr spcFirstLastPara="1" vert="horz" lIns="91440" tIns="45720" rIns="91440" bIns="45720" rtlCol="0" anchor="b" anchorCtr="0">
            <a:normAutofit/>
          </a:bodyPr>
          <a:lstStyle/>
          <a:p>
            <a:pPr lvl="0" algn="l" defTabSz="914400">
              <a:lnSpc>
                <a:spcPct val="90000"/>
              </a:lnSpc>
            </a:pPr>
            <a:r>
              <a:rPr lang="en-US" sz="3300">
                <a:effectLst>
                  <a:outerShdw blurRad="38100" dist="38100" dir="2700000" algn="tl">
                    <a:srgbClr val="000000">
                      <a:alpha val="43137"/>
                    </a:srgbClr>
                  </a:outerShdw>
                </a:effectLst>
              </a:rPr>
              <a:t>IT21033032 | Nishshanka N.A.P.K.R</a:t>
            </a:r>
            <a:br>
              <a:rPr lang="en-US" sz="3300">
                <a:effectLst>
                  <a:outerShdw blurRad="38100" dist="38100" dir="2700000" algn="tl">
                    <a:srgbClr val="000000">
                      <a:alpha val="43137"/>
                    </a:srgbClr>
                  </a:outerShdw>
                </a:effectLst>
              </a:rPr>
            </a:br>
            <a:r>
              <a:rPr lang="en-US" sz="3300">
                <a:effectLst>
                  <a:outerShdw blurRad="38100" dist="38100" dir="2700000" algn="tl">
                    <a:srgbClr val="000000">
                      <a:alpha val="43137"/>
                    </a:srgbClr>
                  </a:outerShdw>
                </a:effectLst>
              </a:rPr>
              <a:t>component 01</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480060" y="2872899"/>
            <a:ext cx="3182691" cy="3320668"/>
          </a:xfrm>
          <a:prstGeom prst="rect">
            <a:avLst/>
          </a:prstGeom>
        </p:spPr>
        <p:txBody>
          <a:bodyPr spcFirstLastPara="1" vert="horz" lIns="91440" tIns="45720" rIns="91440" bIns="45720" rtlCol="0"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228600" defTabSz="914400">
              <a:lnSpc>
                <a:spcPct val="90000"/>
              </a:lnSpc>
              <a:spcBef>
                <a:spcPts val="1000"/>
              </a:spcBef>
              <a:buFont typeface="Arial" panose="020B0604020202020204" pitchFamily="34" charset="0"/>
              <a:buChar char="•"/>
            </a:pPr>
            <a:r>
              <a:rPr lang="en-US" sz="1900" dirty="0">
                <a:solidFill>
                  <a:schemeClr val="tx1"/>
                </a:solidFill>
                <a:latin typeface="+mn-lt"/>
                <a:ea typeface="+mn-ea"/>
                <a:cs typeface="+mn-cs"/>
              </a:rPr>
              <a:t>Objective : Implementing Student Learning Profiling module for better user profile analysis.</a:t>
            </a:r>
          </a:p>
          <a:p>
            <a:pPr marL="0" indent="-228600" defTabSz="914400">
              <a:lnSpc>
                <a:spcPct val="90000"/>
              </a:lnSpc>
              <a:spcBef>
                <a:spcPts val="1000"/>
              </a:spcBef>
              <a:buFont typeface="Arial" panose="020B0604020202020204" pitchFamily="34" charset="0"/>
              <a:buChar char="•"/>
            </a:pPr>
            <a:endParaRPr lang="en-US" sz="19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r>
              <a:rPr lang="en-US" sz="1900" dirty="0">
                <a:solidFill>
                  <a:schemeClr val="tx1"/>
                </a:solidFill>
                <a:latin typeface="+mn-lt"/>
                <a:ea typeface="+mn-ea"/>
                <a:cs typeface="+mn-cs"/>
              </a:rPr>
              <a:t>Specialization: Information Technology</a:t>
            </a:r>
            <a:br>
              <a:rPr lang="en-US" sz="1900" dirty="0">
                <a:solidFill>
                  <a:schemeClr val="tx1"/>
                </a:solidFill>
                <a:latin typeface="+mn-lt"/>
                <a:ea typeface="+mn-ea"/>
                <a:cs typeface="+mn-cs"/>
              </a:rPr>
            </a:br>
            <a:br>
              <a:rPr lang="en-US" sz="1900" dirty="0">
                <a:solidFill>
                  <a:schemeClr val="tx1"/>
                </a:solidFill>
                <a:latin typeface="+mn-lt"/>
                <a:ea typeface="+mn-ea"/>
                <a:cs typeface="+mn-cs"/>
              </a:rPr>
            </a:br>
            <a:br>
              <a:rPr lang="en-US" sz="1900" dirty="0">
                <a:solidFill>
                  <a:schemeClr val="tx1"/>
                </a:solidFill>
                <a:latin typeface="+mn-lt"/>
                <a:ea typeface="+mn-ea"/>
                <a:cs typeface="+mn-cs"/>
              </a:rPr>
            </a:br>
            <a:endParaRPr lang="en-US" sz="1900" dirty="0">
              <a:solidFill>
                <a:schemeClr val="tx1"/>
              </a:solidFill>
              <a:latin typeface="+mn-lt"/>
              <a:ea typeface="+mn-ea"/>
              <a:cs typeface="+mn-cs"/>
            </a:endParaRPr>
          </a:p>
          <a:p>
            <a:pPr marL="0" indent="-228600" defTabSz="914400">
              <a:lnSpc>
                <a:spcPct val="90000"/>
              </a:lnSpc>
              <a:spcBef>
                <a:spcPts val="1000"/>
              </a:spcBef>
              <a:buFont typeface="Arial" panose="020B0604020202020204" pitchFamily="34" charset="0"/>
              <a:buChar char="•"/>
            </a:pPr>
            <a:endParaRPr lang="en-US" sz="1900" dirty="0">
              <a:solidFill>
                <a:schemeClr val="tx1"/>
              </a:solidFill>
              <a:latin typeface="+mn-lt"/>
              <a:ea typeface="+mn-ea"/>
              <a:cs typeface="+mn-cs"/>
            </a:endParaRPr>
          </a:p>
        </p:txBody>
      </p:sp>
      <p:pic>
        <p:nvPicPr>
          <p:cNvPr id="176" name="Picture 175" descr="Glowing circuit board">
            <a:extLst>
              <a:ext uri="{FF2B5EF4-FFF2-40B4-BE49-F238E27FC236}">
                <a16:creationId xmlns:a16="http://schemas.microsoft.com/office/drawing/2014/main" id="{2BD3C9B3-F9A1-CA49-083F-DF3F7FDCDD1A}"/>
              </a:ext>
            </a:extLst>
          </p:cNvPr>
          <p:cNvPicPr>
            <a:picLocks noChangeAspect="1"/>
          </p:cNvPicPr>
          <p:nvPr/>
        </p:nvPicPr>
        <p:blipFill>
          <a:blip r:embed="rId3"/>
          <a:srcRect l="34940" r="14845"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DE5E52-4BB8-5F2F-9AB2-B95CF34624CA}"/>
              </a:ext>
            </a:extLst>
          </p:cNvPr>
          <p:cNvSpPr/>
          <p:nvPr/>
        </p:nvSpPr>
        <p:spPr>
          <a:xfrm>
            <a:off x="4627881" y="5388037"/>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lt2"/>
                </a:solidFill>
                <a:sym typeface="DM Sans"/>
              </a:rPr>
              <a:t>IT21033032   </a:t>
            </a:r>
          </a:p>
          <a:p>
            <a:pPr>
              <a:spcAft>
                <a:spcPts val="600"/>
              </a:spcAft>
            </a:pPr>
            <a:r>
              <a:rPr lang="en-US" dirty="0" err="1">
                <a:solidFill>
                  <a:schemeClr val="lt2"/>
                </a:solidFill>
                <a:sym typeface="DM Sans"/>
              </a:rPr>
              <a:t>Nishshanka</a:t>
            </a:r>
            <a:r>
              <a:rPr lang="en-US" dirty="0">
                <a:solidFill>
                  <a:schemeClr val="lt2"/>
                </a:solidFill>
                <a:sym typeface="DM Sans"/>
              </a:rPr>
              <a:t> N.A.P.K.R   |   R24-112</a:t>
            </a:r>
          </a:p>
        </p:txBody>
      </p:sp>
    </p:spTree>
    <p:extLst>
      <p:ext uri="{BB962C8B-B14F-4D97-AF65-F5344CB8AC3E}">
        <p14:creationId xmlns:p14="http://schemas.microsoft.com/office/powerpoint/2010/main" val="392829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EC3895CE-64E1-00B2-0B3F-337D30B8168F}"/>
              </a:ext>
            </a:extLst>
          </p:cNvPr>
          <p:cNvPicPr>
            <a:picLocks noChangeAspect="1"/>
          </p:cNvPicPr>
          <p:nvPr/>
        </p:nvPicPr>
        <p:blipFill>
          <a:blip r:embed="rId2"/>
          <a:srcRect l="3110" r="43535" b="-1"/>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2" name="Freeform: Shape 1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81178" y="856488"/>
            <a:ext cx="3744468" cy="1243584"/>
          </a:xfrm>
        </p:spPr>
        <p:txBody>
          <a:bodyPr anchor="ctr">
            <a:normAutofit/>
          </a:bodyPr>
          <a:lstStyle/>
          <a:p>
            <a:r>
              <a:rPr lang="en-US" sz="2600"/>
              <a:t>Component 1: Student Learning Profiling Module</a:t>
            </a:r>
          </a:p>
        </p:txBody>
      </p:sp>
      <p:sp>
        <p:nvSpPr>
          <p:cNvPr id="16" name="Rectangle 1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281178" y="2522949"/>
            <a:ext cx="3799332" cy="3402363"/>
          </a:xfrm>
        </p:spPr>
        <p:txBody>
          <a:bodyPr anchor="t">
            <a:normAutofit/>
          </a:bodyPr>
          <a:lstStyle/>
          <a:p>
            <a:r>
              <a:rPr lang="en-US" sz="1400"/>
              <a:t>Purpose: Build user profiles based on learning preferences, past performance, and styles.</a:t>
            </a:r>
          </a:p>
          <a:p>
            <a:r>
              <a:rPr lang="en-US" sz="1400"/>
              <a:t>Uses questionnaires and initial performance data for profiling.</a:t>
            </a:r>
          </a:p>
          <a:p>
            <a:r>
              <a:rPr lang="en-US" sz="1400"/>
              <a:t>Dynamic profiling updates based on real-time data using Python and ML libraries.</a:t>
            </a:r>
          </a:p>
          <a:p>
            <a:r>
              <a:rPr lang="en-US" sz="1400"/>
              <a:t>Data stored in a MySQL database and updated weekly for accuracy improvement.</a:t>
            </a:r>
          </a:p>
          <a:p>
            <a:r>
              <a:rPr lang="en-US" sz="1400"/>
              <a:t>Example: Profiling accuracy improves from 75% in week 1 to 90% by week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5"/>
        <p:cNvGrpSpPr/>
        <p:nvPr/>
      </p:nvGrpSpPr>
      <p:grpSpPr>
        <a:xfrm>
          <a:off x="0" y="0"/>
          <a:ext cx="0" cy="0"/>
          <a:chOff x="0" y="0"/>
          <a:chExt cx="0" cy="0"/>
        </a:xfrm>
      </p:grpSpPr>
      <p:sp useBgFill="1">
        <p:nvSpPr>
          <p:cNvPr id="378" name="Rectangle 37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srcRect l="1942" r="31116" b="2"/>
          <a:stretch/>
        </p:blipFill>
        <p:spPr>
          <a:xfrm>
            <a:off x="3662266" y="10"/>
            <a:ext cx="5481734"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380" name="Freeform: Shape 37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7" name="Freeform: Shape 37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Google Shape;297;p30"/>
          <p:cNvSpPr txBox="1">
            <a:spLocks noGrp="1"/>
          </p:cNvSpPr>
          <p:nvPr>
            <p:ph type="title"/>
          </p:nvPr>
        </p:nvSpPr>
        <p:spPr>
          <a:xfrm>
            <a:off x="281178" y="856488"/>
            <a:ext cx="3744468" cy="1243584"/>
          </a:xfrm>
          <a:prstGeom prst="rect">
            <a:avLst/>
          </a:prstGeom>
        </p:spPr>
        <p:txBody>
          <a:bodyPr spcFirstLastPara="1" vert="horz" lIns="91440" tIns="45720" rIns="91440" bIns="45720" rtlCol="0" anchor="ctr" anchorCtr="0">
            <a:normAutofit/>
          </a:bodyPr>
          <a:lstStyle/>
          <a:p>
            <a:pPr>
              <a:spcBef>
                <a:spcPct val="0"/>
              </a:spcBef>
            </a:pPr>
            <a:r>
              <a:rPr lang="en-US" sz="3000"/>
              <a:t>RESEARCH PROBLEM</a:t>
            </a:r>
          </a:p>
        </p:txBody>
      </p:sp>
      <p:sp>
        <p:nvSpPr>
          <p:cNvPr id="379" name="Rectangle 37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1" name="Rectangle 38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95336"/>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81178" y="2522949"/>
            <a:ext cx="3799332" cy="3402363"/>
          </a:xfrm>
        </p:spPr>
        <p:txBody>
          <a:bodyPr vert="horz" lIns="91440" tIns="45720" rIns="91440" bIns="45720" rtlCol="0" anchor="t">
            <a:normAutofit/>
          </a:bodyPr>
          <a:lstStyle/>
          <a:p>
            <a:pPr marL="152400" indent="-228600">
              <a:spcAft>
                <a:spcPts val="600"/>
              </a:spcAft>
              <a:buFont typeface="Arial" panose="020B0604020202020204" pitchFamily="34" charset="0"/>
              <a:buChar char="•"/>
            </a:pPr>
            <a:r>
              <a:rPr lang="en-US" sz="1300"/>
              <a:t>How can user data, including learning preferences, past performance, and preferred learning styles, be effectively gathered and analyzed to create personalized profiles?</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How do different factors within user profiles interact to influence the effectiveness of personalized learning experiences?</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What are the privacy and ethical considerations associated with collecting and utilizing user data for personalized e-learning?</a:t>
            </a:r>
          </a:p>
          <a:p>
            <a:pPr marL="152400" indent="-228600">
              <a:spcAft>
                <a:spcPts val="600"/>
              </a:spcAft>
              <a:buFont typeface="Arial" panose="020B0604020202020204" pitchFamily="34" charset="0"/>
              <a:buChar char="•"/>
            </a:pPr>
            <a:endParaRPr lang="en-US" sz="1300"/>
          </a:p>
          <a:p>
            <a:pPr marL="152400" indent="-228600">
              <a:spcAft>
                <a:spcPts val="600"/>
              </a:spcAft>
              <a:buFont typeface="Arial" panose="020B0604020202020204" pitchFamily="34" charset="0"/>
              <a:buChar char="•"/>
            </a:pPr>
            <a:r>
              <a:rPr lang="en-US" sz="1300"/>
              <a:t>How to integrate OpenAi or GeminiAi for user profiling of LMS?</a:t>
            </a:r>
          </a:p>
          <a:p>
            <a:pPr marL="152400" indent="-22860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246118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20f71257961d1fb782315889cd42a5b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cf920f1464f393c0c614a09a442c76fd"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1A1C26-4912-450D-B9A2-A55B5FD99AA3}">
  <ds:schemaRefs>
    <ds:schemaRef ds:uri="http://schemas.microsoft.com/sharepoint/v3/contenttype/forms"/>
  </ds:schemaRefs>
</ds:datastoreItem>
</file>

<file path=customXml/itemProps2.xml><?xml version="1.0" encoding="utf-8"?>
<ds:datastoreItem xmlns:ds="http://schemas.openxmlformats.org/officeDocument/2006/customXml" ds:itemID="{513AF7AB-F450-4442-A94F-6F4EB109E9ED}">
  <ds:schemaRefs>
    <ds:schemaRef ds:uri="http://schemas.microsoft.com/office/2006/metadata/properties"/>
    <ds:schemaRef ds:uri="http://schemas.microsoft.com/office/infopath/2007/PartnerControls"/>
    <ds:schemaRef ds:uri="f53127bd-1875-4446-b071-c4506206683b"/>
    <ds:schemaRef ds:uri="db72c12f-87a4-44ab-bbc5-4cc8306b158a"/>
  </ds:schemaRefs>
</ds:datastoreItem>
</file>

<file path=customXml/itemProps3.xml><?xml version="1.0" encoding="utf-8"?>
<ds:datastoreItem xmlns:ds="http://schemas.openxmlformats.org/officeDocument/2006/customXml" ds:itemID="{92EC6F93-45C1-4AFC-9C7A-8B4AC08D98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72c12f-87a4-44ab-bbc5-4cc8306b158a"/>
    <ds:schemaRef ds:uri="f53127bd-1875-4446-b071-c45062066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149</TotalTime>
  <Words>2890</Words>
  <Application>Microsoft Office PowerPoint</Application>
  <PresentationFormat>On-screen Show (4:3)</PresentationFormat>
  <Paragraphs>272</Paragraphs>
  <Slides>53</Slides>
  <Notes>36</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Enhancing Personalized  E-Learning Platform (LearnPath+)</vt:lpstr>
      <vt:lpstr>Introduction</vt:lpstr>
      <vt:lpstr>Objectives</vt:lpstr>
      <vt:lpstr>Methodology (Overview)</vt:lpstr>
      <vt:lpstr>OVERALL RESEARCH PROBLEM</vt:lpstr>
      <vt:lpstr>Overall System Diagram</vt:lpstr>
      <vt:lpstr>IT21033032 | Nishshanka N.A.P.K.R component 01</vt:lpstr>
      <vt:lpstr>Component 1: Student Learning Profiling Module</vt:lpstr>
      <vt:lpstr>RESEARCH PROBLEM</vt:lpstr>
      <vt:lpstr>COMPLETED TASKS</vt:lpstr>
      <vt:lpstr>Student Learning Profiling Module : Component Diagram</vt:lpstr>
      <vt:lpstr>IMPLEMENTATION – PoC</vt:lpstr>
      <vt:lpstr>IMPLEMENTATION – PoC</vt:lpstr>
      <vt:lpstr>IMPLEMENTATION – PoC</vt:lpstr>
      <vt:lpstr>IT21021602 | Abeykoon R.M.S.P component 02</vt:lpstr>
      <vt:lpstr>Component 2: Adaptive Recommandation Engine</vt:lpstr>
      <vt:lpstr>RESEARCH PROBLEM</vt:lpstr>
      <vt:lpstr>SPECIFIC AND SUB OBJECTIVES</vt:lpstr>
      <vt:lpstr>Adaptive Recommendation Engine : Component Diagram</vt:lpstr>
      <vt:lpstr>COMPLETED TASKS</vt:lpstr>
      <vt:lpstr>PROJECT PLANNING</vt:lpstr>
      <vt:lpstr>PowerPoint Presentation</vt:lpstr>
      <vt:lpstr>IMPLEMENTATION – PoC</vt:lpstr>
      <vt:lpstr>IMPLEMENTATION – PoC</vt:lpstr>
      <vt:lpstr>IMPLEMENTATION – PoC</vt:lpstr>
      <vt:lpstr>IMPLEMENTATION – PoC</vt:lpstr>
      <vt:lpstr>IT21033806 | Jayasinghe K.A.K.N component 03</vt:lpstr>
      <vt:lpstr>Component 3: Dynamic Learning Pathway Generator</vt:lpstr>
      <vt:lpstr>RESEARCH PROBLEM</vt:lpstr>
      <vt:lpstr>SPECIFIC AND SUB OBJECTIVES</vt:lpstr>
      <vt:lpstr>Dynamic Learning Pathway Generator : Component Diagram</vt:lpstr>
      <vt:lpstr>COMPLETED TASKS</vt:lpstr>
      <vt:lpstr>PROJECT PLANNING</vt:lpstr>
      <vt:lpstr>PowerPoint Presentation</vt:lpstr>
      <vt:lpstr>IMPLEMENTATION – PoC</vt:lpstr>
      <vt:lpstr>IMPLEMENTATION – PoC</vt:lpstr>
      <vt:lpstr>IMPLEMENTATION – PoC</vt:lpstr>
      <vt:lpstr>IMPLEMENTATION – PoC</vt:lpstr>
      <vt:lpstr>IMPLEMENTATION – PoC</vt:lpstr>
      <vt:lpstr>IMPLEMENTATION – PoC</vt:lpstr>
      <vt:lpstr>IT21032974 | Nishshanka N.A.G.A.A component 04</vt:lpstr>
      <vt:lpstr>Component 4: User Interaction &amp; Feedback Loop</vt:lpstr>
      <vt:lpstr>RESEARCH PROBLEM</vt:lpstr>
      <vt:lpstr>SPECIFIC AND SUB OBJECTIVES</vt:lpstr>
      <vt:lpstr>User Interaction &amp; Feedback Loop : Component Diagram</vt:lpstr>
      <vt:lpstr>COMPLETED TASKS</vt:lpstr>
      <vt:lpstr>IMPLEMENTATION – PoC</vt:lpstr>
      <vt:lpstr>IMPLEMENTATION – PoC</vt:lpstr>
      <vt:lpstr>IMPLEMENTATION – PoC</vt:lpstr>
      <vt:lpstr>Results</vt:lpstr>
      <vt:lpstr>Conclusion</vt:lpstr>
      <vt:lpstr>Acknowledgements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Jayasinghe K.A.K.N it21032806</cp:lastModifiedBy>
  <cp:revision>14</cp:revision>
  <dcterms:created xsi:type="dcterms:W3CDTF">2013-01-27T09:14:16Z</dcterms:created>
  <dcterms:modified xsi:type="dcterms:W3CDTF">2024-09-15T10:32:51Z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0x010100E9DA3C4D1080CD4397A7A2FD646AD77D</vt:lpwstr>
  </property>
  <property fmtid="{D5CDD505-2E9C-101B-9397-08002B2CF9AE}" pid="3" name="MediaServiceImageTags">
    <vt:lpwstr/>
  </property>
</Properties>
</file>